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8" r:id="rId4"/>
    <p:sldId id="270" r:id="rId5"/>
    <p:sldId id="257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7" userDrawn="1">
          <p15:clr>
            <a:srgbClr val="A4A3A4"/>
          </p15:clr>
        </p15:guide>
        <p15:guide id="2" orient="horz" pos="225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orient="horz" pos="4133" userDrawn="1">
          <p15:clr>
            <a:srgbClr val="A4A3A4"/>
          </p15:clr>
        </p15:guide>
        <p15:guide id="6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583"/>
    <a:srgbClr val="CDEEF3"/>
    <a:srgbClr val="238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04" y="102"/>
      </p:cViewPr>
      <p:guideLst>
        <p:guide pos="3837"/>
        <p:guide orient="horz" pos="2253"/>
        <p:guide pos="7514"/>
        <p:guide pos="166"/>
        <p:guide orient="horz" pos="4133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EE98-7CE1-4152-ABB8-0F89EECCFAC7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8E0DB-D760-4FC1-97B0-85EDE53884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080" y="0"/>
            <a:ext cx="9265920" cy="6858000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67681" y="2551837"/>
            <a:ext cx="638556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ОТБАСЫ ЖӘНЕ БАЛАЛАР САЛАСЫНДА МЕМЛЕКЕТТІК ҚЫЗМЕТТЕРДІ КӨРСЕТУ ҚАҒИДАЛАРЫ</a:t>
            </a:r>
          </a:p>
          <a:p>
            <a:r>
              <a:rPr lang="en-US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(ҚР Білім және ғылым министрінің 2020 жылғы 24 сәуірдегі №158 бұйрығы)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4229" y="1164512"/>
            <a:ext cx="28590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Қазақстан </a:t>
            </a:r>
            <a:r>
              <a:rPr lang="ru-RU" sz="11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Республикасы</a:t>
            </a:r>
            <a:r>
              <a:rPr lang="ru-RU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GB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1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Оқу-ағарту</a:t>
            </a:r>
            <a:r>
              <a:rPr lang="ru-RU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министрлігінің</a:t>
            </a:r>
            <a:r>
              <a:rPr lang="ru-RU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GB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1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құқықтарын</a:t>
            </a:r>
            <a:r>
              <a:rPr lang="ru-RU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қорғау</a:t>
            </a:r>
            <a:r>
              <a:rPr lang="ru-RU" sz="11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комитеті</a:t>
            </a:r>
            <a:endParaRPr lang="ru-RU" sz="11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772242" y="376302"/>
            <a:ext cx="1497905" cy="693546"/>
            <a:chOff x="9772242" y="376302"/>
            <a:chExt cx="1497905" cy="69354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242" y="376302"/>
              <a:ext cx="694628" cy="69354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4397" y="376302"/>
              <a:ext cx="705750" cy="69354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0544"/>
          <a:stretch>
            <a:fillRect/>
          </a:stretch>
        </p:blipFill>
        <p:spPr>
          <a:xfrm>
            <a:off x="0" y="601189"/>
            <a:ext cx="5069270" cy="56556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4986" r="21528"/>
          <a:stretch>
            <a:fillRect/>
          </a:stretch>
        </p:blipFill>
        <p:spPr>
          <a:xfrm>
            <a:off x="-97613" y="869902"/>
            <a:ext cx="4732528" cy="49696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"/>
            <a:ext cx="12191999" cy="152743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705257"/>
            <a:ext cx="12191999" cy="152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150772" y="5145621"/>
            <a:ext cx="6189938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тарту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</a:p>
          <a:p>
            <a:pPr lvl="0" algn="just">
              <a:lnSpc>
                <a:spcPct val="90000"/>
              </a:lnSpc>
            </a:pPr>
            <a:endParaRPr lang="ru-RU" sz="5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Құжаттардағы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мәліметтердің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дұрыс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талаптарға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сай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келмеуі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тұрғын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үйіне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қатысты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заңсыз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мәмілелер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Дербес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деректерге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қол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жеткізуге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келісімнің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146194" y="3851654"/>
            <a:ext cx="6189938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Кәмелетке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толмаған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мүлкіне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иелік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ету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үшін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осы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қойылатын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талаптарының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9-тармағында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көзделген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жағдайларда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бойынша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тарту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дәлелді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жауап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93468" y="296863"/>
            <a:ext cx="8042664" cy="1083669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 КӨРСЕТІЛЕТІН ҚЫЗМЕТ</a:t>
            </a:r>
            <a:endParaRPr lang="en-US" sz="16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«Кәмелетке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толмағандардың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мүлкіне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иелік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ету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үшін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анықтамалар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беру»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504305" y="296864"/>
            <a:ext cx="3424170" cy="6264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700948" y="2352969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alt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endParaRPr lang="ru-RU" sz="14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  <a:sym typeface="+mn-ea"/>
              </a:rPr>
              <a:t>қадам</a:t>
            </a:r>
            <a:endParaRPr lang="ru-RU" sz="14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137580" y="2352969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574213" y="2352969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010845" y="2352969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447478" y="2352969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77" name="Прямая со стрелкой 76"/>
          <p:cNvCxnSpPr>
            <a:stCxn id="72" idx="3"/>
            <a:endCxn id="73" idx="1"/>
          </p:cNvCxnSpPr>
          <p:nvPr/>
        </p:nvCxnSpPr>
        <p:spPr>
          <a:xfrm>
            <a:off x="2532020" y="2681276"/>
            <a:ext cx="605560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3" idx="3"/>
            <a:endCxn id="74" idx="1"/>
          </p:cNvCxnSpPr>
          <p:nvPr/>
        </p:nvCxnSpPr>
        <p:spPr>
          <a:xfrm>
            <a:off x="3968652" y="2681276"/>
            <a:ext cx="60556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74" idx="3"/>
            <a:endCxn id="75" idx="1"/>
          </p:cNvCxnSpPr>
          <p:nvPr/>
        </p:nvCxnSpPr>
        <p:spPr>
          <a:xfrm>
            <a:off x="5405285" y="2681276"/>
            <a:ext cx="605560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75" idx="3"/>
            <a:endCxn id="76" idx="1"/>
          </p:cNvCxnSpPr>
          <p:nvPr/>
        </p:nvCxnSpPr>
        <p:spPr>
          <a:xfrm>
            <a:off x="6841917" y="2681276"/>
            <a:ext cx="60556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467375" y="1740233"/>
            <a:ext cx="1304578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Ұсынылған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қарастыру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97342" y="1926091"/>
            <a:ext cx="1717909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пікірін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тындау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55601" y="1919221"/>
            <a:ext cx="186829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нысаны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69977" y="1924926"/>
            <a:ext cx="151280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рәсімдеу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62576" y="1908704"/>
            <a:ext cx="2400874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жіберу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063450" y="870153"/>
            <a:ext cx="1834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F758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 ТІЗІМІ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499727" y="1309216"/>
            <a:ext cx="34287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АХАЖ АЖ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ҚР-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жерде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куәлігінің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нотариус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куәландырған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тұратын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заңды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өкілінің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ата-анасының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біреуінің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балаға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қамқорлығының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фактісін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қайтыс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болу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құқықтарынан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айыру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құқықтарын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шектеу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хабарсыз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кеткен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әрекетке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қабілетсіз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әрекет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қабілеті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шектеулі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тану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қайтыс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жариялау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сот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шешімі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т. б. (АХАЖ АЖ-да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бойынша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мұрагерлікке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құқығы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куәліктің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нотариустен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бойынша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мұрагерлікке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мүліктің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болуын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тиісті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ақпараттық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жүйелерде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осы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бұйрықпен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бекітілген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саласында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қағидаларына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12-қосымшаға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бала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(он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жасқа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пікірінің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01618" y="3009585"/>
            <a:ext cx="14482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 </a:t>
            </a:r>
            <a:b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беруші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630856" y="3009585"/>
            <a:ext cx="18445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Офлайн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онлайн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форматта</a:t>
            </a:r>
            <a:endParaRPr lang="ru-RU" sz="11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0" algn="ctr"/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67489" y="3009584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түрде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04121" y="3009583"/>
            <a:ext cx="184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беруші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40754" y="3009582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 кабинет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87" y="3978051"/>
            <a:ext cx="957570" cy="945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" y="5187237"/>
            <a:ext cx="957376" cy="957376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76203" y="2348998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36" name="Прямая со стрелкой 35"/>
          <p:cNvCxnSpPr>
            <a:stCxn id="35" idx="3"/>
            <a:endCxn id="72" idx="1"/>
          </p:cNvCxnSpPr>
          <p:nvPr/>
        </p:nvCxnSpPr>
        <p:spPr>
          <a:xfrm>
            <a:off x="1107275" y="2677305"/>
            <a:ext cx="593673" cy="3971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972" y="2087388"/>
            <a:ext cx="130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 беру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242179" y="3009585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Веб-порталы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"/>
            <a:ext cx="12191999" cy="152743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705257"/>
            <a:ext cx="12191999" cy="152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665909" y="5145621"/>
            <a:ext cx="6371955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тарту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</a:p>
          <a:p>
            <a:pPr lvl="0" algn="just">
              <a:lnSpc>
                <a:spcPct val="90000"/>
              </a:lnSpc>
            </a:pPr>
            <a:endParaRPr lang="ru-RU" sz="5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деректердің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дұрыс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Ұсынылған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материалдардың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талаптарға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сай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келмеуі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Дербес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деректерге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қол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жеткізуге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келісімнің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661331" y="3851654"/>
            <a:ext cx="6371955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Балаға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кері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әсер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етпейтін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құқықтарынан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айырылған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ата-аналарға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баламен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кездесуіне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қорғаншылық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қамқоршылық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органының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рұқсаты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осы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қойылатын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талаптарының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9-тармағында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көрсетілген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бойынша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тарту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дәлелді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жауап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93468" y="296863"/>
            <a:ext cx="11635007" cy="1083669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 КӨРСЕТІЛЕТІН ҚЫЗМЕТ</a:t>
            </a:r>
            <a:endParaRPr lang="en-US" sz="16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«Балаға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кері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әсер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етпейтін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құқықтарынан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айырылған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ата-аналарға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баламен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кездесуіне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рұқсат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беру»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205273" y="3851654"/>
            <a:ext cx="3723202" cy="24284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727625" y="2144872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" alt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403216" y="2144872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031824" y="2144872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77" name="Прямая со стрелкой 76"/>
          <p:cNvCxnSpPr>
            <a:stCxn id="72" idx="3"/>
            <a:endCxn id="73" idx="1"/>
          </p:cNvCxnSpPr>
          <p:nvPr/>
        </p:nvCxnSpPr>
        <p:spPr>
          <a:xfrm>
            <a:off x="2558697" y="2473179"/>
            <a:ext cx="184451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3" idx="3"/>
            <a:endCxn id="74" idx="1"/>
          </p:cNvCxnSpPr>
          <p:nvPr/>
        </p:nvCxnSpPr>
        <p:spPr>
          <a:xfrm>
            <a:off x="5234288" y="2473179"/>
            <a:ext cx="1797536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494052" y="1879291"/>
            <a:ext cx="130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 беру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62978" y="1710014"/>
            <a:ext cx="1717909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Өтінішті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қарастыру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13212" y="1711124"/>
            <a:ext cx="186829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пікірін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тындау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063450" y="4356401"/>
            <a:ext cx="1834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F758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 ТІЗІМІ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205272" y="4683413"/>
            <a:ext cx="3723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1) өтініш;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куәландыратын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цифрлық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сервисінен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сәйкестендіру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үшін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қажет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құқықтарынан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айыру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сот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шешімі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ішкі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істер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органның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мінездемесі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220901" y="2801488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 корпорация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96492" y="2801488"/>
            <a:ext cx="184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беруші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(5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25100" y="2801487"/>
            <a:ext cx="184451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Офлайн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форматта</a:t>
            </a:r>
            <a:endParaRPr lang="ru-RU" sz="11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0"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3978051"/>
            <a:ext cx="957570" cy="945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5187237"/>
            <a:ext cx="957376" cy="957376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>
            <a:off x="9660432" y="2144872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41820" y="1711124"/>
            <a:ext cx="186829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нысаны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53708" y="2801487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Қағаз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жүзінде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55" name="Прямая со стрелкой 54"/>
          <p:cNvCxnSpPr>
            <a:stCxn id="74" idx="3"/>
            <a:endCxn id="52" idx="1"/>
          </p:cNvCxnSpPr>
          <p:nvPr/>
        </p:nvCxnSpPr>
        <p:spPr>
          <a:xfrm>
            <a:off x="7862896" y="2473179"/>
            <a:ext cx="1797536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"/>
            <a:ext cx="12191999" cy="152743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705257"/>
            <a:ext cx="12191999" cy="152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150772" y="5145621"/>
            <a:ext cx="5903946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тарту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</a:p>
          <a:p>
            <a:pPr lvl="0" algn="just">
              <a:lnSpc>
                <a:spcPct val="90000"/>
              </a:lnSpc>
            </a:pPr>
            <a:endParaRPr lang="ru-RU" sz="5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деректердің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дұрыс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Материалдардың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талаптарына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сай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lvl="0" indent="-1714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Дербес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деректерге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қол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жеткізуге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келісімнің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жоқтығы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146194" y="3851654"/>
            <a:ext cx="5903946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Он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жасқа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толған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пікірін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есепке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қорғаншылық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қамқоршылық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органдарының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шешімі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осы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көрсетуге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қойылатын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талаптарының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9-тармағында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көрсетілген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бойынша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тарту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дәлелді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жауап</a:t>
            </a:r>
            <a:r>
              <a:rPr lang="ru-RU" sz="11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93468" y="296863"/>
            <a:ext cx="7756671" cy="1083669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 КӨРСЕТІЛЕТІН ҚЫЗМЕТ</a:t>
            </a:r>
            <a:endParaRPr lang="en-US" sz="16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«Он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жасқа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толған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п</a:t>
            </a:r>
            <a:r>
              <a:rPr lang="en-GB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</a:t>
            </a:r>
            <a:r>
              <a:rPr lang="en-GB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</a:t>
            </a:r>
            <a:r>
              <a:rPr lang="en-GB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ескеру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қорғаншылық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қамқоршылық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органының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шешімін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беру»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205273" y="296864"/>
            <a:ext cx="3723202" cy="6264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638839" y="2242093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" alt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208641" y="2242093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778444" y="2242093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348246" y="2242093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77" name="Прямая со стрелкой 76"/>
          <p:cNvCxnSpPr>
            <a:stCxn id="72" idx="3"/>
            <a:endCxn id="73" idx="1"/>
          </p:cNvCxnSpPr>
          <p:nvPr/>
        </p:nvCxnSpPr>
        <p:spPr>
          <a:xfrm>
            <a:off x="2469911" y="2570400"/>
            <a:ext cx="73873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3" idx="3"/>
            <a:endCxn id="74" idx="1"/>
          </p:cNvCxnSpPr>
          <p:nvPr/>
        </p:nvCxnSpPr>
        <p:spPr>
          <a:xfrm>
            <a:off x="4039713" y="2570400"/>
            <a:ext cx="73873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74" idx="3"/>
            <a:endCxn id="75" idx="1"/>
          </p:cNvCxnSpPr>
          <p:nvPr/>
        </p:nvCxnSpPr>
        <p:spPr>
          <a:xfrm>
            <a:off x="5609516" y="2570400"/>
            <a:ext cx="73873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405266" y="1976512"/>
            <a:ext cx="130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 беру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768403" y="1814049"/>
            <a:ext cx="1717909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Өтінішті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қарастыру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59832" y="1808345"/>
            <a:ext cx="186829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пікірін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тындау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07378" y="1814050"/>
            <a:ext cx="151280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жіберу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063450" y="577599"/>
            <a:ext cx="1834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F758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 ТІЗІМІ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205272" y="904611"/>
            <a:ext cx="37232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заңды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өкілінің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бірінің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куәландыратын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цифрлық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сервисінен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сәйкестендіру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үшін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қажет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нотариалдық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бөлек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тұратын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заңды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өкілінің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4) "АХАЖ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тіркеу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пункті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"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ақпараттық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жүйесінде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бұдан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АХАЖ АЖ)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Қазақстан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Республикасынан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жерде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некеге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некеге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куәліктің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"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Азаматтық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хал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актілерін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тіркеуді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ұйымдастыру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азаматтық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хал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актілері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жазбаларына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өзгерістер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енгізу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қалпына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келтіру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жою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қағидаларын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бекіту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" Қазақстан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Республикасы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Әділет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министрінің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2015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25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ақпандағы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№ 112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бұйрығымен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нормативтік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актілерін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тіркеу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тізілімінде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№ 10764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болып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тіркелген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бекітілген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нысан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бойынша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ата-анасының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біреуінің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балаға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қамқорлығының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фактісін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қайтыс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болу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құқықтарынан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айыру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құқықтарын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шектеу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хабарсыз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кеткен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әрекетке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қабілетсіз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әрекет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қабілеті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шектеулі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тану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қайтыс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жариялау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сот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шешімі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т. б.;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5) АХАЖ АЖ-да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Қазақстан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Республикасынан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жерде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куәлігі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нысанда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қағаз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жеткізгіштегі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32115" y="2898709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корпорация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701917" y="2898709"/>
            <a:ext cx="18445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беруші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(10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71720" y="2898708"/>
            <a:ext cx="1844519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Офлайн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онлайн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форматта </a:t>
            </a:r>
            <a:r>
              <a:rPr lang="en-US" alt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ашық интернет пошта сервисі арқылы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41522" y="2898707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Кеңсе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87" y="3978051"/>
            <a:ext cx="957570" cy="945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" y="5187237"/>
            <a:ext cx="957376" cy="957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"/>
            <a:ext cx="12191999" cy="152743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705257"/>
            <a:ext cx="12191999" cy="152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647398" y="4295199"/>
            <a:ext cx="6402741" cy="91734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аудандардың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облыстық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маңызы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бар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қалалардың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Астана, Алматы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Шымкент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қалаларының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білім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бөлімінің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басқармасының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қорғаншылықты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қамқоршылықты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белгілеу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бұйрығы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тарту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дәлелді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жауап</a:t>
            </a:r>
            <a:endParaRPr lang="ru-RU" sz="11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47398" y="5393620"/>
            <a:ext cx="6402741" cy="91734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 тарту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өз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тілек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«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ерлі-зайыптылық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» ҚР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Кодексінің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91-бабының 4-тармақшасына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психологиялық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өтуге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міндетті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(2020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3468" y="296863"/>
            <a:ext cx="7756670" cy="1083670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</a:t>
            </a:r>
            <a:r>
              <a:rPr lang="en-US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ІК КӨРСЕТІЛЕТІН ҚЫЗМЕТ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Жетім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балаға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жетім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балаларға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ата-анасының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қамқорлығынсыз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қалған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балаға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балаларға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қамқоршылық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қорғаншылық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белгілеу</a:t>
            </a:r>
            <a:r>
              <a:rPr lang="ru-RU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»</a:t>
            </a:r>
            <a:endParaRPr lang="ru-RU" sz="105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6392" y="2352971"/>
            <a:ext cx="831072" cy="656615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" alt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146194" y="2352971"/>
            <a:ext cx="831072" cy="656615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715996" y="2352971"/>
            <a:ext cx="831072" cy="656615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85800" y="2352971"/>
            <a:ext cx="831072" cy="656615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5602" y="2352971"/>
            <a:ext cx="831072" cy="656615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46" name="Прямая со стрелкой 45"/>
          <p:cNvCxnSpPr>
            <a:stCxn id="41" idx="3"/>
            <a:endCxn id="42" idx="1"/>
          </p:cNvCxnSpPr>
          <p:nvPr/>
        </p:nvCxnSpPr>
        <p:spPr>
          <a:xfrm>
            <a:off x="1407463" y="2681279"/>
            <a:ext cx="738730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2" idx="3"/>
            <a:endCxn id="43" idx="1"/>
          </p:cNvCxnSpPr>
          <p:nvPr/>
        </p:nvCxnSpPr>
        <p:spPr>
          <a:xfrm>
            <a:off x="2977266" y="2681279"/>
            <a:ext cx="738730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3" idx="3"/>
            <a:endCxn id="44" idx="1"/>
          </p:cNvCxnSpPr>
          <p:nvPr/>
        </p:nvCxnSpPr>
        <p:spPr>
          <a:xfrm>
            <a:off x="4547068" y="2681279"/>
            <a:ext cx="738730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4" idx="3"/>
            <a:endCxn id="45" idx="1"/>
          </p:cNvCxnSpPr>
          <p:nvPr/>
        </p:nvCxnSpPr>
        <p:spPr>
          <a:xfrm>
            <a:off x="6116872" y="2681279"/>
            <a:ext cx="738730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2819" y="1944799"/>
            <a:ext cx="130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05957" y="1778348"/>
            <a:ext cx="171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Ұсынылған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қарау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97384" y="1778349"/>
            <a:ext cx="186829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тұрмыстық</a:t>
            </a:r>
            <a:r>
              <a:rPr lang="en-US" alt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жағдайын тексеру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АКТсі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44301" y="1940421"/>
            <a:ext cx="130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рәсімдеу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70701" y="1620653"/>
            <a:ext cx="2400874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 көрсету нәтижесін жолдау</a:t>
            </a:r>
          </a:p>
          <a:p>
            <a:pPr algn="ctr"/>
            <a:r>
              <a:rPr lang="en-US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корпорацию</a:t>
            </a:r>
            <a:r>
              <a:rPr lang="en-US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веб-</a:t>
            </a:r>
            <a:r>
              <a:rPr lang="en-US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по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ртал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205271" y="296864"/>
            <a:ext cx="3723202" cy="6264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159021" y="552614"/>
            <a:ext cx="1879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F758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 ТІЗІМІ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5271" y="1007197"/>
            <a:ext cx="37232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куәландыратын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сәйкестендіру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үшін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нотариалды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куәландырылған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денсаулық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қию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куәліктің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куәлігінің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ата-анасының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біреуінің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екеуінің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де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балаға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қамқорлығының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фактісін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көшірмелері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табыстары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үйді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пайдалану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көшірмелері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пікірі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(он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жасқа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кезде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(онлайн);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жетім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ата-анасының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қамқорлығынсыз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тәрбиелеуге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ниет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өткізу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сертификат (2020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669" y="3009586"/>
            <a:ext cx="184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корпорация</a:t>
            </a:r>
          </a:p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Веб-портал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39472" y="3009587"/>
            <a:ext cx="1844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09273" y="3009585"/>
            <a:ext cx="184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 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79076" y="3009585"/>
            <a:ext cx="1844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(12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48878" y="3009583"/>
            <a:ext cx="1844519" cy="41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3" name="Правая фигурная скобка 62"/>
          <p:cNvSpPr/>
          <p:nvPr/>
        </p:nvSpPr>
        <p:spPr>
          <a:xfrm rot="5400000">
            <a:off x="4091795" y="-320242"/>
            <a:ext cx="209367" cy="7707322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785" y="3776897"/>
            <a:ext cx="6872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жалпы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мерзімі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19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endParaRPr lang="ru-RU" sz="1100" b="1" dirty="0">
              <a:solidFill>
                <a:srgbClr val="1F7583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9" y="5418989"/>
            <a:ext cx="861942" cy="81435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8" y="4321452"/>
            <a:ext cx="861942" cy="814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"/>
            <a:ext cx="12191999" cy="152743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705257"/>
            <a:ext cx="12191999" cy="152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689753" y="3866136"/>
            <a:ext cx="3238722" cy="2695002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lvl="0" algn="ctr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 тарту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өз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тілек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«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ерлі-зайыптылық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» ҚР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Кодексінің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91-бабының 4-тармақшасына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психологиялық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өтуге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міндетті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(2020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63525" y="3866136"/>
            <a:ext cx="8318132" cy="2695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endParaRPr lang="ru-RU" sz="11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3526" y="296863"/>
            <a:ext cx="11664949" cy="1086055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 КӨРСЕТІЛЕТІН ҚЫЗМЕТ</a:t>
            </a:r>
            <a:r>
              <a:rPr lang="ru-RU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балаларды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патронаттық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тәрбиелеуге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патронат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тәрбиешілерге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берілген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балаларды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күтіп-бағуға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бөлінетін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ақша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қаражатын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төлеуді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мөлшері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105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48684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" alt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521778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094871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667965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41058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72" name="Прямая со стрелкой 71"/>
          <p:cNvCxnSpPr>
            <a:stCxn id="67" idx="3"/>
            <a:endCxn id="68" idx="1"/>
          </p:cNvCxnSpPr>
          <p:nvPr/>
        </p:nvCxnSpPr>
        <p:spPr>
          <a:xfrm>
            <a:off x="1781498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68" idx="3"/>
            <a:endCxn id="69" idx="1"/>
          </p:cNvCxnSpPr>
          <p:nvPr/>
        </p:nvCxnSpPr>
        <p:spPr>
          <a:xfrm>
            <a:off x="3354592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9" idx="3"/>
            <a:endCxn id="70" idx="1"/>
          </p:cNvCxnSpPr>
          <p:nvPr/>
        </p:nvCxnSpPr>
        <p:spPr>
          <a:xfrm>
            <a:off x="4927685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70" idx="3"/>
            <a:endCxn id="71" idx="1"/>
          </p:cNvCxnSpPr>
          <p:nvPr/>
        </p:nvCxnSpPr>
        <p:spPr>
          <a:xfrm>
            <a:off x="6500779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69042" y="1876873"/>
            <a:ext cx="740279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80617" y="1703209"/>
            <a:ext cx="162688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Ұсынылған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қарастыру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41139" y="1370501"/>
            <a:ext cx="1014430" cy="9372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тұрмыстық</a:t>
            </a:r>
            <a:r>
              <a:rPr lang="en-US" alt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жағдайын тексеру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АКТсі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16472" y="1533932"/>
            <a:ext cx="106131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Шарт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жасасу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хабарламаны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дайындау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61682" y="1876873"/>
            <a:ext cx="1383486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Хабарламаны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жіберу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0898" y="2961434"/>
            <a:ext cx="1848386" cy="25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Веб-портал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13992" y="2961434"/>
            <a:ext cx="1848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587085" y="2961433"/>
            <a:ext cx="1848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60179" y="2961432"/>
            <a:ext cx="1848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орындаушым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33272" y="2961431"/>
            <a:ext cx="1848386" cy="41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6" name="Правая фигурная скобка 85"/>
          <p:cNvSpPr/>
          <p:nvPr/>
        </p:nvSpPr>
        <p:spPr>
          <a:xfrm rot="5400000">
            <a:off x="6038168" y="-1984043"/>
            <a:ext cx="108308" cy="10854309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41149" y="3509291"/>
            <a:ext cx="688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жалпы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мерзімі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10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endParaRPr lang="ru-RU" sz="1100" b="1" dirty="0">
              <a:solidFill>
                <a:srgbClr val="1F7583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8860419" y="2304911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0479780" y="2306448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860420" y="1844125"/>
            <a:ext cx="832814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Шартқа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қол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қою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356507" y="1369040"/>
            <a:ext cx="998974" cy="9387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Жәрдемақы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төлеу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шешімді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ресімдеу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52633" y="2955822"/>
            <a:ext cx="1848386" cy="41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(1жұмыс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971994" y="2950212"/>
            <a:ext cx="1848386" cy="41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95" name="Прямая со стрелкой 94"/>
          <p:cNvCxnSpPr>
            <a:stCxn id="71" idx="3"/>
            <a:endCxn id="89" idx="1"/>
          </p:cNvCxnSpPr>
          <p:nvPr/>
        </p:nvCxnSpPr>
        <p:spPr>
          <a:xfrm>
            <a:off x="8073872" y="2632403"/>
            <a:ext cx="786547" cy="1537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89" idx="3"/>
            <a:endCxn id="90" idx="1"/>
          </p:cNvCxnSpPr>
          <p:nvPr/>
        </p:nvCxnSpPr>
        <p:spPr>
          <a:xfrm>
            <a:off x="9693233" y="2633941"/>
            <a:ext cx="786547" cy="1537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66056" y="4110185"/>
            <a:ext cx="2947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758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 ТІЗІМІ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40898" y="4530334"/>
            <a:ext cx="8140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тұрған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жағдайда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нотариалды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куәландырылған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келісімінің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тұрса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қию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куәліктің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эл.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тұрғын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үйін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пайдалану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құқығын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денсаулық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эл.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білімі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мәліметтердің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эл.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білім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ұйымдарында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оқыту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мектеп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жасындағы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үшін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э,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жетім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ата-анасының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қамқорлығынсыз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қалған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тәрбиелеуге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ниет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адамдардың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өткені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сертификаттың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(2020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(он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жасқа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толған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кезде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(онлайн);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екінші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деңгейдегі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банкте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ағымдағы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шот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ашу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шарттың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365" y="4193855"/>
            <a:ext cx="903498" cy="845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"/>
            <a:ext cx="12191999" cy="152743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705257"/>
            <a:ext cx="12191999" cy="152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3525" y="3866136"/>
            <a:ext cx="8318132" cy="2695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endParaRPr lang="ru-RU" sz="11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3526" y="296863"/>
            <a:ext cx="11664949" cy="1086055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ГОСУДАРСТВЕННАЯ УСЛУГА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«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балаларды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қабылдаушы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отбасына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тәрбиелеуге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асырауға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ақшалай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қаражат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төлеуді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тағайындау</a:t>
            </a:r>
            <a:r>
              <a:rPr lang="ru-RU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»</a:t>
            </a:r>
            <a:endParaRPr lang="ru-RU" sz="105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48684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" alt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21778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94871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667965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41058" y="2303373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48" name="Прямая со стрелкой 47"/>
          <p:cNvCxnSpPr>
            <a:stCxn id="43" idx="3"/>
            <a:endCxn id="44" idx="1"/>
          </p:cNvCxnSpPr>
          <p:nvPr/>
        </p:nvCxnSpPr>
        <p:spPr>
          <a:xfrm>
            <a:off x="1781498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4" idx="3"/>
            <a:endCxn id="45" idx="1"/>
          </p:cNvCxnSpPr>
          <p:nvPr/>
        </p:nvCxnSpPr>
        <p:spPr>
          <a:xfrm>
            <a:off x="3354592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5" idx="3"/>
            <a:endCxn id="46" idx="1"/>
          </p:cNvCxnSpPr>
          <p:nvPr/>
        </p:nvCxnSpPr>
        <p:spPr>
          <a:xfrm>
            <a:off x="4927685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6" idx="3"/>
            <a:endCxn id="47" idx="1"/>
          </p:cNvCxnSpPr>
          <p:nvPr/>
        </p:nvCxnSpPr>
        <p:spPr>
          <a:xfrm>
            <a:off x="6500779" y="2632403"/>
            <a:ext cx="740279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32387" y="1876873"/>
            <a:ext cx="698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2247" y="1703210"/>
            <a:ext cx="162988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Ұсынылған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қарастыру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94870" y="1366114"/>
            <a:ext cx="1006967" cy="9372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тұрмыстық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жағдайын тексеру 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АКТсі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29541" y="1527037"/>
            <a:ext cx="1171285" cy="7763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Шарт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жасасу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хабарламаны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дайындау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79587" y="1859953"/>
            <a:ext cx="1248606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Хабарламаны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жіберу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0898" y="2961434"/>
            <a:ext cx="1848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Жергілікті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атқарушы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органдары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Веб-портал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13992" y="2961434"/>
            <a:ext cx="1848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87085" y="2961433"/>
            <a:ext cx="1848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60179" y="2961432"/>
            <a:ext cx="1848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33272" y="2961431"/>
            <a:ext cx="1848386" cy="41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2" name="Правая фигурная скобка 61"/>
          <p:cNvSpPr/>
          <p:nvPr/>
        </p:nvSpPr>
        <p:spPr>
          <a:xfrm rot="5400000">
            <a:off x="6038168" y="-1984043"/>
            <a:ext cx="108308" cy="10854309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49098" y="3576852"/>
            <a:ext cx="688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жалпы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мерзімі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10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endParaRPr lang="ru-RU" sz="1100" b="1" dirty="0">
              <a:solidFill>
                <a:srgbClr val="1F7583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860419" y="2304911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479780" y="2306448"/>
            <a:ext cx="832814" cy="658060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60419" y="1876872"/>
            <a:ext cx="78654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Шартқа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қол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қою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201019" y="1529973"/>
            <a:ext cx="12486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Жәрдемақы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төлеу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шешімді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ресімдеу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52633" y="2955822"/>
            <a:ext cx="1848386" cy="41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71994" y="2950212"/>
            <a:ext cx="1848386" cy="41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02" name="Прямая со стрелкой 101"/>
          <p:cNvCxnSpPr>
            <a:stCxn id="47" idx="3"/>
            <a:endCxn id="64" idx="1"/>
          </p:cNvCxnSpPr>
          <p:nvPr/>
        </p:nvCxnSpPr>
        <p:spPr>
          <a:xfrm>
            <a:off x="8073872" y="2632403"/>
            <a:ext cx="786547" cy="1537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64" idx="3"/>
            <a:endCxn id="65" idx="1"/>
          </p:cNvCxnSpPr>
          <p:nvPr/>
        </p:nvCxnSpPr>
        <p:spPr>
          <a:xfrm>
            <a:off x="9693233" y="2633941"/>
            <a:ext cx="786547" cy="1537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665167" y="4160429"/>
            <a:ext cx="1879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F758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 ТІЗІМІ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65167" y="4512820"/>
            <a:ext cx="791649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куәландыратын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көшірмелері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тұрса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қию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куәліктің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тұрса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денсаулық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тұрса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соттылығының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болуы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болмауы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үйге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меншік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үйді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пайдалану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көшірмелері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екінші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деңгейдегі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банкте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ағымдағы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шот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ашу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шарттың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жетім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ата-анасының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қамқорлығынсыз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тәрбиелеуге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ниет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өткені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сертификат (2020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пікірі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(он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жасқа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толған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кезде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онфлайн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);.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8689753" y="3866136"/>
            <a:ext cx="3238722" cy="2695002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lvl="0" algn="ctr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 тарту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өз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тілек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«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ерлі-зайыптылық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» ҚР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Кодексінің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91-бабының 4-тармақшасына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психологиялық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өтуге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міндетті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(2020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365" y="4193855"/>
            <a:ext cx="903498" cy="845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"/>
            <a:ext cx="12191999" cy="152743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705257"/>
            <a:ext cx="12191999" cy="152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985817" y="5165327"/>
            <a:ext cx="6135952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 тарту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негіздері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өз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тілек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«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ерлі-зайыптылық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» ҚР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Кодексінің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91-бабының 4-тармақшасына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психологиялық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өтуге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міндетті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(2020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914188" y="3851654"/>
            <a:ext cx="6135952" cy="1134437"/>
          </a:xfrm>
          <a:prstGeom prst="rect">
            <a:avLst/>
          </a:prstGeom>
          <a:solidFill>
            <a:srgbClr val="D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нәтижесі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- осы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стандартына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қосымшаға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сәйкес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нысан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бойынша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бала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асырап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алуға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үміткер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лер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болу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мүмкіндігін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мүмкін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еместігін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жасасуға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дайындығы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не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көрсетуден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бас тарту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дәлелді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жауап</a:t>
            </a:r>
            <a:r>
              <a:rPr lang="ru-RU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93468" y="296863"/>
            <a:ext cx="7756671" cy="1083669"/>
          </a:xfrm>
          <a:prstGeom prst="rect">
            <a:avLst/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МЕМЛЕКЕТТІК КӨРСЕТІЛЕТІН ҚЫЗМЕТ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«Бала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асырап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алуға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тілек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адамдарды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есепке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қою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"</a:t>
            </a:r>
          </a:p>
          <a:p>
            <a:pPr lvl="0" algn="ctr">
              <a:lnSpc>
                <a:spcPct val="90000"/>
              </a:lnSpc>
            </a:pP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(2016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29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маусымдағы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№ 407 ҚР БҒМ </a:t>
            </a:r>
            <a:r>
              <a:rPr lang="ru-RU" sz="1600" b="1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бұйрығы</a:t>
            </a:r>
            <a:r>
              <a:rPr lang="ru-RU" sz="1600" b="1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200" dirty="0">
              <a:solidFill>
                <a:prstClr val="white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05273" y="296864"/>
            <a:ext cx="3723202" cy="62642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6393" y="2352970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" alt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146195" y="2352970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15998" y="2352970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85800" y="2352970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855603" y="2352970"/>
            <a:ext cx="831072" cy="656614"/>
          </a:xfrm>
          <a:prstGeom prst="roundRect">
            <a:avLst>
              <a:gd name="adj" fmla="val 26667"/>
            </a:avLst>
          </a:prstGeom>
          <a:solidFill>
            <a:srgbClr val="1F7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</a:p>
          <a:p>
            <a:pPr algn="ctr"/>
            <a:r>
              <a:rPr lang="" alt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қадам</a:t>
            </a:r>
          </a:p>
        </p:txBody>
      </p:sp>
      <p:cxnSp>
        <p:nvCxnSpPr>
          <p:cNvPr id="77" name="Прямая со стрелкой 76"/>
          <p:cNvCxnSpPr>
            <a:stCxn id="72" idx="3"/>
            <a:endCxn id="73" idx="1"/>
          </p:cNvCxnSpPr>
          <p:nvPr/>
        </p:nvCxnSpPr>
        <p:spPr>
          <a:xfrm>
            <a:off x="1407465" y="2681277"/>
            <a:ext cx="73873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3" idx="3"/>
            <a:endCxn id="74" idx="1"/>
          </p:cNvCxnSpPr>
          <p:nvPr/>
        </p:nvCxnSpPr>
        <p:spPr>
          <a:xfrm>
            <a:off x="2977267" y="2681277"/>
            <a:ext cx="73873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74" idx="3"/>
            <a:endCxn id="75" idx="1"/>
          </p:cNvCxnSpPr>
          <p:nvPr/>
        </p:nvCxnSpPr>
        <p:spPr>
          <a:xfrm>
            <a:off x="4547070" y="2681277"/>
            <a:ext cx="73873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75" idx="3"/>
            <a:endCxn id="76" idx="1"/>
          </p:cNvCxnSpPr>
          <p:nvPr/>
        </p:nvCxnSpPr>
        <p:spPr>
          <a:xfrm>
            <a:off x="6116872" y="2681277"/>
            <a:ext cx="738731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1782" y="1871566"/>
            <a:ext cx="925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беру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914186" y="1762962"/>
            <a:ext cx="1304579" cy="61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Ұсынылған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қарастыру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15998" y="1540063"/>
            <a:ext cx="994197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тұрмыстық</a:t>
            </a:r>
            <a:r>
              <a:rPr lang="en-US" alt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жағдайын тексеру</a:t>
            </a:r>
          </a:p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АКТ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865329" y="1619573"/>
            <a:ext cx="1607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ала </a:t>
            </a:r>
            <a:r>
              <a:rPr lang="ru-RU" sz="10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асырап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0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алуға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0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үміткер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0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лер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болу </a:t>
            </a:r>
            <a:r>
              <a:rPr lang="ru-RU" sz="10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мүмкіндігі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мүмкін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0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еместігі</a:t>
            </a:r>
            <a:r>
              <a:rPr lang="ru-RU" sz="1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ru-RU" sz="1000" b="1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қорытындысы</a:t>
            </a:r>
            <a:endParaRPr lang="ru-RU" sz="1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55602" y="1926464"/>
            <a:ext cx="831074" cy="43088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Хабарлама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жіберу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063453" y="1292561"/>
            <a:ext cx="1834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F758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 ТІЗІМІ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205272" y="1619573"/>
            <a:ext cx="37232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өтініш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асырап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алуға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жазбаша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келісімінің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тұрса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жиынтық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табысының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мөлшері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егер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некеде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тұрса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денсаулық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жағдайы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анықтаманың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көрсетілетін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қызметті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алушының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және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немесе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жұбайының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зайыбының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тұрғын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үйін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пайдалану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құқығын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растайтын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құжаттардың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жетім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мен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ата-анасының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қамқорлығынсыз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қалған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балаларды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баланың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жақын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туыстарын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қоспағанда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отбасына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тәрбиелеуге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қабылдауға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ниет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білдірген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адамдардың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даярлықтан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өткені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туралы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сертификаттың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электрондық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көшірмесі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(2020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жылғы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шілдеден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бастап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);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9669" y="3009585"/>
            <a:ext cx="1844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Веб-портал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603924" y="2994196"/>
            <a:ext cx="1844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Кеңсе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30781" y="3009584"/>
            <a:ext cx="1723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39113" y="3020657"/>
            <a:ext cx="1533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Орындаушы</a:t>
            </a:r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55706" y="2939187"/>
            <a:ext cx="1844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Жеке  кабинет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(1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жұмыс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sz="1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күні</a:t>
            </a:r>
            <a:r>
              <a:rPr lang="ru-RU" sz="1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72" y="5232869"/>
            <a:ext cx="968458" cy="94517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2" y="3938902"/>
            <a:ext cx="968458" cy="945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1819</Words>
  <Application>Microsoft Office PowerPoint</Application>
  <PresentationFormat>Широкоэкранный</PresentationFormat>
  <Paragraphs>283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Ислямова Жанар Аскаровна</dc:creator>
  <cp:lastModifiedBy>Пользователь Windows</cp:lastModifiedBy>
  <cp:revision>39</cp:revision>
  <dcterms:created xsi:type="dcterms:W3CDTF">2025-04-21T05:22:00Z</dcterms:created>
  <dcterms:modified xsi:type="dcterms:W3CDTF">2025-05-23T12:35:24Z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EDF001D27C974840B95E1081664FCB6E_12</vt:lpwstr>
  </property>
  <property fmtid="{D5CDD505-2E9C-101B-9397-08002B2CF9AE}" pid="3" name="KSOProductBuildVer">
    <vt:lpwstr>1049-12.2.0.20795</vt:lpwstr>
  </property>
</Properties>
</file>