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3" r:id="rId2"/>
    <p:sldId id="293" r:id="rId3"/>
    <p:sldId id="297" r:id="rId4"/>
    <p:sldId id="298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CA4"/>
    <a:srgbClr val="7DB2FF"/>
    <a:srgbClr val="1E4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00" autoAdjust="0"/>
  </p:normalViewPr>
  <p:slideViewPr>
    <p:cSldViewPr snapToGrid="0" showGuides="1">
      <p:cViewPr varScale="1">
        <p:scale>
          <a:sx n="115" d="100"/>
          <a:sy n="115" d="100"/>
        </p:scale>
        <p:origin x="2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38A0F6-DD36-40B2-BD0C-9B3FD736C9A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D11C16-4C0D-4B2B-8609-CC3D576D2C8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1. </a:t>
          </a:r>
          <a:r>
            <a:rPr lang="ru-RU" dirty="0" err="1" smtClean="0">
              <a:latin typeface="Century Schoolbook" panose="02040604050505020304" pitchFamily="18" charset="0"/>
            </a:rPr>
            <a:t>Өтініш</a:t>
          </a:r>
          <a:r>
            <a:rPr lang="ru-RU" dirty="0" smtClean="0">
              <a:latin typeface="Century Schoolbook" panose="02040604050505020304" pitchFamily="18" charset="0"/>
            </a:rPr>
            <a:t> (</a:t>
          </a:r>
          <a:r>
            <a:rPr lang="ru-RU" dirty="0" err="1" smtClean="0">
              <a:latin typeface="Century Schoolbook" panose="02040604050505020304" pitchFamily="18" charset="0"/>
            </a:rPr>
            <a:t>белгіленген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нысанда</a:t>
          </a:r>
          <a:r>
            <a:rPr lang="ru-RU" dirty="0" smtClean="0">
              <a:latin typeface="Century Schoolbook" panose="02040604050505020304" pitchFamily="18" charset="0"/>
            </a:rPr>
            <a:t>)</a:t>
          </a:r>
          <a:endParaRPr lang="ru-RU" dirty="0">
            <a:latin typeface="Century Schoolbook" panose="02040604050505020304" pitchFamily="18" charset="0"/>
          </a:endParaRPr>
        </a:p>
      </dgm:t>
    </dgm:pt>
    <dgm:pt modelId="{CFAE911E-115F-4771-9E04-D84EFDE63BA5}" type="parTrans" cxnId="{4741FF90-B4EC-4194-84EC-674D03D208DF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28C022BA-1B97-4E9C-A807-6448F6E79365}" type="sibTrans" cxnId="{4741FF90-B4EC-4194-84EC-674D03D208DF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CE8CF9D-7742-4AE7-8A9C-770C799FE0E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2. Жеке </a:t>
          </a:r>
          <a:r>
            <a:rPr lang="ru-RU" dirty="0" err="1" smtClean="0">
              <a:latin typeface="Century Schoolbook" panose="02040604050505020304" pitchFamily="18" charset="0"/>
            </a:rPr>
            <a:t>басын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куәландыратын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құжат</a:t>
          </a:r>
          <a:endParaRPr lang="ru-RU" dirty="0">
            <a:latin typeface="Century Schoolbook" panose="02040604050505020304" pitchFamily="18" charset="0"/>
          </a:endParaRPr>
        </a:p>
      </dgm:t>
    </dgm:pt>
    <dgm:pt modelId="{19916863-CEBC-4B8D-AC76-3B1A26775DCD}" type="parTrans" cxnId="{590E5413-6DF0-44F1-AF1F-9168A9E28D5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5AB3D539-69A1-49EB-BF9B-5DE42B5A9E18}" type="sibTrans" cxnId="{590E5413-6DF0-44F1-AF1F-9168A9E28D5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240E6DF9-3BD1-402A-BEC6-1EEC5E3266A1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3. </a:t>
          </a:r>
          <a:r>
            <a:rPr lang="ru-RU" dirty="0" err="1" smtClean="0">
              <a:latin typeface="Century Schoolbook" panose="02040604050505020304" pitchFamily="18" charset="0"/>
            </a:rPr>
            <a:t>Жұбайының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келісімі</a:t>
          </a:r>
          <a:r>
            <a:rPr lang="ru-RU" dirty="0" smtClean="0">
              <a:latin typeface="Century Schoolbook" panose="02040604050505020304" pitchFamily="18" charset="0"/>
            </a:rPr>
            <a:t/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(</a:t>
          </a:r>
          <a:r>
            <a:rPr lang="ru-RU" dirty="0" err="1" smtClean="0">
              <a:latin typeface="Century Schoolbook" panose="02040604050505020304" pitchFamily="18" charset="0"/>
            </a:rPr>
            <a:t>некеде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болса</a:t>
          </a:r>
          <a:r>
            <a:rPr lang="ru-RU" dirty="0" smtClean="0">
              <a:latin typeface="Century Schoolbook" panose="02040604050505020304" pitchFamily="18" charset="0"/>
            </a:rPr>
            <a:t>, </a:t>
          </a:r>
          <a:r>
            <a:rPr lang="ru-RU" dirty="0" err="1" smtClean="0">
              <a:latin typeface="Century Schoolbook" panose="02040604050505020304" pitchFamily="18" charset="0"/>
            </a:rPr>
            <a:t>нотариалды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түрде</a:t>
          </a:r>
          <a:r>
            <a:rPr lang="ru-RU" dirty="0" smtClean="0">
              <a:latin typeface="Century Schoolbook" panose="02040604050505020304" pitchFamily="18" charset="0"/>
            </a:rPr>
            <a:t>)</a:t>
          </a:r>
          <a:endParaRPr lang="ru-RU" dirty="0">
            <a:latin typeface="Century Schoolbook" panose="02040604050505020304" pitchFamily="18" charset="0"/>
          </a:endParaRPr>
        </a:p>
      </dgm:t>
    </dgm:pt>
    <dgm:pt modelId="{3FC11F6C-BFB9-4A7A-9221-10339A8E1A9F}" type="parTrans" cxnId="{62BE965A-7699-4361-83D9-87DE5135FCDB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9B6837C9-6E82-4F38-803E-6561F6235B72}" type="sibTrans" cxnId="{62BE965A-7699-4361-83D9-87DE5135FCDB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ABCF284-D7C8-457F-B518-7C534140FBD6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4. </a:t>
          </a:r>
          <a:r>
            <a:rPr lang="ru-RU" dirty="0" err="1" smtClean="0">
              <a:latin typeface="Century Schoolbook" panose="02040604050505020304" pitchFamily="18" charset="0"/>
            </a:rPr>
            <a:t>Табыс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туралы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мәліметтер</a:t>
          </a:r>
          <a:r>
            <a:rPr lang="ru-RU" dirty="0" smtClean="0">
              <a:latin typeface="Century Schoolbook" panose="02040604050505020304" pitchFamily="18" charset="0"/>
            </a:rPr>
            <a:t> (12 ай </a:t>
          </a:r>
          <a:r>
            <a:rPr lang="ru-RU" dirty="0" err="1" smtClean="0">
              <a:latin typeface="Century Schoolbook" panose="02040604050505020304" pitchFamily="18" charset="0"/>
            </a:rPr>
            <a:t>бойынша</a:t>
          </a:r>
          <a:r>
            <a:rPr lang="ru-RU" dirty="0" smtClean="0">
              <a:latin typeface="Century Schoolbook" panose="02040604050505020304" pitchFamily="18" charset="0"/>
            </a:rPr>
            <a:t>, </a:t>
          </a:r>
          <a:r>
            <a:rPr lang="ru-RU" dirty="0" err="1" smtClean="0">
              <a:latin typeface="Century Schoolbook" panose="02040604050505020304" pitchFamily="18" charset="0"/>
            </a:rPr>
            <a:t>жұбайының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табысы</a:t>
          </a:r>
          <a:r>
            <a:rPr lang="ru-RU" dirty="0" smtClean="0">
              <a:latin typeface="Century Schoolbook" panose="02040604050505020304" pitchFamily="18" charset="0"/>
            </a:rPr>
            <a:t> – бар </a:t>
          </a:r>
          <a:r>
            <a:rPr lang="ru-RU" dirty="0" err="1" smtClean="0">
              <a:latin typeface="Century Schoolbook" panose="02040604050505020304" pitchFamily="18" charset="0"/>
            </a:rPr>
            <a:t>болса</a:t>
          </a:r>
          <a:r>
            <a:rPr lang="ru-RU" dirty="0" smtClean="0">
              <a:latin typeface="Century Schoolbook" panose="02040604050505020304" pitchFamily="18" charset="0"/>
            </a:rPr>
            <a:t>)</a:t>
          </a:r>
          <a:endParaRPr lang="ru-RU" dirty="0">
            <a:latin typeface="Century Schoolbook" panose="02040604050505020304" pitchFamily="18" charset="0"/>
          </a:endParaRPr>
        </a:p>
      </dgm:t>
    </dgm:pt>
    <dgm:pt modelId="{BC7EAC6F-D0B8-4E72-BAEB-14C244F87A1C}" type="parTrans" cxnId="{9CC0B1B9-1B7D-44F3-AE48-E5B6BBB4B829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CE673EB5-B79A-4B1E-A098-1A128F641937}" type="sibTrans" cxnId="{9CC0B1B9-1B7D-44F3-AE48-E5B6BBB4B829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554FD1A3-CBA2-4CE4-BC85-360442AE230B}">
      <dgm:prSet/>
      <dgm:spPr>
        <a:solidFill>
          <a:srgbClr val="2E6CA4"/>
        </a:solidFill>
      </dgm:spPr>
      <dgm:t>
        <a:bodyPr anchor="ctr"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5. </a:t>
          </a:r>
          <a:r>
            <a:rPr lang="ru-RU" dirty="0" err="1" smtClean="0">
              <a:latin typeface="Century Schoolbook" panose="02040604050505020304" pitchFamily="18" charset="0"/>
            </a:rPr>
            <a:t>Медициналық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анықтамалар</a:t>
          </a:r>
          <a:r>
            <a:rPr lang="ru-RU" dirty="0" smtClean="0">
              <a:latin typeface="Century Schoolbook" panose="02040604050505020304" pitchFamily="18" charset="0"/>
            </a:rPr>
            <a:t>:</a:t>
          </a:r>
          <a:endParaRPr lang="ru-RU" dirty="0">
            <a:latin typeface="Century Schoolbook" panose="02040604050505020304" pitchFamily="18" charset="0"/>
          </a:endParaRPr>
        </a:p>
      </dgm:t>
    </dgm:pt>
    <dgm:pt modelId="{29B1DE40-2F07-4893-9F39-981BED236ABE}" type="parTrans" cxnId="{0551A399-6737-4B68-A520-E1EF58EB8753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BF0EF914-0FE4-4622-9F53-6CEBED65E557}" type="sibTrans" cxnId="{0551A399-6737-4B68-A520-E1EF58EB8753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DC887E56-D9DA-47C3-90EF-7DADC84DD366}">
      <dgm:prSet/>
      <dgm:spPr>
        <a:solidFill>
          <a:srgbClr val="2E6CA4"/>
        </a:solidFill>
      </dgm:spPr>
      <dgm:t>
        <a:bodyPr anchor="ctr"/>
        <a:lstStyle/>
        <a:p>
          <a:pPr rtl="0"/>
          <a:r>
            <a:rPr lang="ru-RU" dirty="0" err="1" smtClean="0">
              <a:latin typeface="Century Schoolbook" panose="02040604050505020304" pitchFamily="18" charset="0"/>
            </a:rPr>
            <a:t>Жалпы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денсаулық</a:t>
          </a:r>
          <a:r>
            <a:rPr lang="ru-RU" dirty="0" smtClean="0">
              <a:latin typeface="Century Schoolbook" panose="02040604050505020304" pitchFamily="18" charset="0"/>
            </a:rPr>
            <a:t> (</a:t>
          </a:r>
          <a:r>
            <a:rPr lang="ru-RU" dirty="0" err="1" smtClean="0">
              <a:latin typeface="Century Schoolbook" panose="02040604050505020304" pitchFamily="18" charset="0"/>
            </a:rPr>
            <a:t>аурулардың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тізіміне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сәйкес</a:t>
          </a:r>
          <a:r>
            <a:rPr lang="ru-RU" dirty="0" smtClean="0">
              <a:latin typeface="Century Schoolbook" panose="02040604050505020304" pitchFamily="18" charset="0"/>
            </a:rPr>
            <a:t>)
</a:t>
          </a:r>
          <a:r>
            <a:rPr lang="ru-RU" dirty="0" err="1" smtClean="0">
              <a:latin typeface="Century Schoolbook" panose="02040604050505020304" pitchFamily="18" charset="0"/>
            </a:rPr>
            <a:t>Есірткі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және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психикалық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диспансерде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есепте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жоқ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екендігі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туралы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анықтама</a:t>
          </a:r>
          <a:endParaRPr lang="ru-RU" dirty="0">
            <a:latin typeface="Century Schoolbook" panose="02040604050505020304" pitchFamily="18" charset="0"/>
          </a:endParaRPr>
        </a:p>
      </dgm:t>
    </dgm:pt>
    <dgm:pt modelId="{3E8254CD-749F-4457-83E6-D251250D022E}" type="parTrans" cxnId="{98359580-9BE2-4F4A-920C-25F018CD5BBE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9F65AEDB-5316-4436-88C6-7D07BB884716}" type="sibTrans" cxnId="{98359580-9BE2-4F4A-920C-25F018CD5BBE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0DED8D97-366C-425A-98AF-8515F429534A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6. </a:t>
          </a:r>
          <a:r>
            <a:rPr lang="ru-RU" dirty="0" err="1" smtClean="0">
              <a:latin typeface="Century Schoolbook" panose="02040604050505020304" pitchFamily="18" charset="0"/>
            </a:rPr>
            <a:t>Тұрғын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үйге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меншік</a:t>
          </a:r>
          <a:r>
            <a:rPr lang="ru-RU" dirty="0" smtClean="0">
              <a:latin typeface="Century Schoolbook" panose="02040604050505020304" pitchFamily="18" charset="0"/>
            </a:rPr>
            <a:t>/</a:t>
          </a:r>
          <a:r>
            <a:rPr lang="ru-RU" dirty="0" err="1" smtClean="0">
              <a:latin typeface="Century Schoolbook" panose="02040604050505020304" pitchFamily="18" charset="0"/>
            </a:rPr>
            <a:t>пайдалану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құқығы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туралы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құжат</a:t>
          </a:r>
          <a:endParaRPr lang="ru-RU" dirty="0">
            <a:latin typeface="Century Schoolbook" panose="02040604050505020304" pitchFamily="18" charset="0"/>
          </a:endParaRPr>
        </a:p>
      </dgm:t>
    </dgm:pt>
    <dgm:pt modelId="{451BB137-BEE6-4ADB-9433-343A413A5D23}" type="parTrans" cxnId="{1C0DF488-4084-41D7-97E0-5DA47EEE7F3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3C655B60-DB87-49E5-A67C-592BC5DF4A2D}" type="sibTrans" cxnId="{1C0DF488-4084-41D7-97E0-5DA47EEE7F3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E28F7AE9-8BFD-412F-AEC0-ADEBE171704E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7. </a:t>
          </a:r>
          <a:r>
            <a:rPr lang="ru-RU" dirty="0" err="1" smtClean="0">
              <a:latin typeface="Century Schoolbook" panose="02040604050505020304" pitchFamily="18" charset="0"/>
            </a:rPr>
            <a:t>Неке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куәлігі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br>
            <a:rPr lang="ru-RU" dirty="0" smtClean="0">
              <a:latin typeface="Century Schoolbook" panose="02040604050505020304" pitchFamily="18" charset="0"/>
            </a:rPr>
          </a:br>
          <a:r>
            <a:rPr lang="ru-RU" dirty="0" smtClean="0">
              <a:latin typeface="Century Schoolbook" panose="02040604050505020304" pitchFamily="18" charset="0"/>
            </a:rPr>
            <a:t>(бар </a:t>
          </a:r>
          <a:r>
            <a:rPr lang="ru-RU" dirty="0" err="1" smtClean="0">
              <a:latin typeface="Century Schoolbook" panose="02040604050505020304" pitchFamily="18" charset="0"/>
            </a:rPr>
            <a:t>болса</a:t>
          </a:r>
          <a:r>
            <a:rPr lang="ru-RU" dirty="0" smtClean="0">
              <a:latin typeface="Century Schoolbook" panose="02040604050505020304" pitchFamily="18" charset="0"/>
            </a:rPr>
            <a:t>)</a:t>
          </a:r>
          <a:endParaRPr lang="ru-RU" dirty="0">
            <a:latin typeface="Century Schoolbook" panose="02040604050505020304" pitchFamily="18" charset="0"/>
          </a:endParaRPr>
        </a:p>
      </dgm:t>
    </dgm:pt>
    <dgm:pt modelId="{355945CA-CCC9-4C36-825D-00782FF9BDE8}" type="parTrans" cxnId="{92743E22-6E7E-4F14-B769-4F21979BDE4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0255CA73-E14F-4EC6-88E8-0BE621D77745}" type="sibTrans" cxnId="{92743E22-6E7E-4F14-B769-4F21979BDE45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F5513655-AFA3-4BE2-BB1C-E543E17C89BF}">
      <dgm:prSet/>
      <dgm:spPr>
        <a:solidFill>
          <a:srgbClr val="2E6CA4"/>
        </a:solidFill>
      </dgm:spPr>
      <dgm:t>
        <a:bodyPr/>
        <a:lstStyle/>
        <a:p>
          <a:pPr rtl="0"/>
          <a:r>
            <a:rPr lang="ru-RU" dirty="0" smtClean="0">
              <a:latin typeface="Century Schoolbook" panose="02040604050505020304" pitchFamily="18" charset="0"/>
            </a:rPr>
            <a:t>8. </a:t>
          </a:r>
          <a:r>
            <a:rPr lang="ru-RU" dirty="0" err="1" smtClean="0">
              <a:latin typeface="Century Schoolbook" panose="02040604050505020304" pitchFamily="18" charset="0"/>
            </a:rPr>
            <a:t>Даярлықты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өткені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туралы</a:t>
          </a:r>
          <a:r>
            <a:rPr lang="ru-RU" dirty="0" smtClean="0">
              <a:latin typeface="Century Schoolbook" panose="02040604050505020304" pitchFamily="18" charset="0"/>
            </a:rPr>
            <a:t> сертификат (</a:t>
          </a:r>
          <a:r>
            <a:rPr lang="ru-RU" dirty="0" err="1" smtClean="0">
              <a:latin typeface="Century Schoolbook" panose="02040604050505020304" pitchFamily="18" charset="0"/>
            </a:rPr>
            <a:t>жақын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туыстардан</a:t>
          </a:r>
          <a:r>
            <a:rPr lang="ru-RU" dirty="0" smtClean="0">
              <a:latin typeface="Century Schoolbook" panose="02040604050505020304" pitchFamily="18" charset="0"/>
            </a:rPr>
            <a:t> </a:t>
          </a:r>
          <a:r>
            <a:rPr lang="ru-RU" dirty="0" err="1" smtClean="0">
              <a:latin typeface="Century Schoolbook" panose="02040604050505020304" pitchFamily="18" charset="0"/>
            </a:rPr>
            <a:t>басқа</a:t>
          </a:r>
          <a:r>
            <a:rPr lang="ru-RU" dirty="0" smtClean="0">
              <a:latin typeface="Century Schoolbook" panose="02040604050505020304" pitchFamily="18" charset="0"/>
            </a:rPr>
            <a:t>)</a:t>
          </a:r>
          <a:endParaRPr lang="ru-RU" dirty="0">
            <a:latin typeface="Century Schoolbook" panose="02040604050505020304" pitchFamily="18" charset="0"/>
          </a:endParaRPr>
        </a:p>
      </dgm:t>
    </dgm:pt>
    <dgm:pt modelId="{FEAD4371-3FD7-4944-A7D0-A63038E7CC3B}" type="parTrans" cxnId="{8A7DC03E-538C-4384-AEC2-A93AD9732C9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1CD5704B-D9DB-41CC-8FC3-5B92766D50D6}" type="sibTrans" cxnId="{8A7DC03E-538C-4384-AEC2-A93AD9732C9C}">
      <dgm:prSet/>
      <dgm:spPr/>
      <dgm:t>
        <a:bodyPr/>
        <a:lstStyle/>
        <a:p>
          <a:endParaRPr lang="ru-RU">
            <a:latin typeface="Century Schoolbook" panose="02040604050505020304" pitchFamily="18" charset="0"/>
          </a:endParaRPr>
        </a:p>
      </dgm:t>
    </dgm:pt>
    <dgm:pt modelId="{8252CF0D-3835-4673-B136-8B49D02D8C9D}" type="pres">
      <dgm:prSet presAssocID="{6338A0F6-DD36-40B2-BD0C-9B3FD736C9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C6A0DF-3048-45D7-9A8C-8A4BA7EEEE0B}" type="pres">
      <dgm:prSet presAssocID="{36D11C16-4C0D-4B2B-8609-CC3D576D2C8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D8D2A-401B-4E0C-95C3-7D58938ACADB}" type="pres">
      <dgm:prSet presAssocID="{28C022BA-1B97-4E9C-A807-6448F6E79365}" presName="sibTrans" presStyleCnt="0"/>
      <dgm:spPr/>
    </dgm:pt>
    <dgm:pt modelId="{28FE5CB9-3A37-4E23-A74D-40D32654BE0F}" type="pres">
      <dgm:prSet presAssocID="{DCE8CF9D-7742-4AE7-8A9C-770C799FE0E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0699D-B5EB-419A-8879-156D70E68DDE}" type="pres">
      <dgm:prSet presAssocID="{5AB3D539-69A1-49EB-BF9B-5DE42B5A9E18}" presName="sibTrans" presStyleCnt="0"/>
      <dgm:spPr/>
    </dgm:pt>
    <dgm:pt modelId="{02E1B56B-7A05-4748-835C-D504DA65E2BE}" type="pres">
      <dgm:prSet presAssocID="{240E6DF9-3BD1-402A-BEC6-1EEC5E3266A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9EC460-7EC3-4CA3-8C46-50B62FDA9D84}" type="pres">
      <dgm:prSet presAssocID="{9B6837C9-6E82-4F38-803E-6561F6235B72}" presName="sibTrans" presStyleCnt="0"/>
      <dgm:spPr/>
    </dgm:pt>
    <dgm:pt modelId="{F536FD73-E0B8-4D51-85A4-5A43D78ED884}" type="pres">
      <dgm:prSet presAssocID="{DABCF284-D7C8-457F-B518-7C534140FBD6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509211-3069-4706-BDE6-0011E69756E1}" type="pres">
      <dgm:prSet presAssocID="{CE673EB5-B79A-4B1E-A098-1A128F641937}" presName="sibTrans" presStyleCnt="0"/>
      <dgm:spPr/>
    </dgm:pt>
    <dgm:pt modelId="{B19AE28C-7045-4DDA-8385-B296A0E4D201}" type="pres">
      <dgm:prSet presAssocID="{554FD1A3-CBA2-4CE4-BC85-360442AE230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6968C-62DF-426F-BD91-E2EA2B91507F}" type="pres">
      <dgm:prSet presAssocID="{BF0EF914-0FE4-4622-9F53-6CEBED65E557}" presName="sibTrans" presStyleCnt="0"/>
      <dgm:spPr/>
    </dgm:pt>
    <dgm:pt modelId="{1A092D2D-4760-4A52-AF40-7C0EE39DB4FE}" type="pres">
      <dgm:prSet presAssocID="{0DED8D97-366C-425A-98AF-8515F429534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ADA86-1CAA-46C7-A1EE-E15C5F00B050}" type="pres">
      <dgm:prSet presAssocID="{3C655B60-DB87-49E5-A67C-592BC5DF4A2D}" presName="sibTrans" presStyleCnt="0"/>
      <dgm:spPr/>
    </dgm:pt>
    <dgm:pt modelId="{0897C16C-39E0-4A5B-8FEA-25CE1263FA54}" type="pres">
      <dgm:prSet presAssocID="{E28F7AE9-8BFD-412F-AEC0-ADEBE171704E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D9A7B-F676-4BE7-A9FB-80132620713D}" type="pres">
      <dgm:prSet presAssocID="{0255CA73-E14F-4EC6-88E8-0BE621D77745}" presName="sibTrans" presStyleCnt="0"/>
      <dgm:spPr/>
    </dgm:pt>
    <dgm:pt modelId="{C818B5E3-5B8E-4CD0-A89A-5349C31BF23B}" type="pres">
      <dgm:prSet presAssocID="{F5513655-AFA3-4BE2-BB1C-E543E17C89B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1ABAB-23BE-419E-ADCA-530DEA7939D0}" type="presOf" srcId="{36D11C16-4C0D-4B2B-8609-CC3D576D2C81}" destId="{6EC6A0DF-3048-45D7-9A8C-8A4BA7EEEE0B}" srcOrd="0" destOrd="0" presId="urn:microsoft.com/office/officeart/2005/8/layout/default"/>
    <dgm:cxn modelId="{66443EF1-3E44-4856-B5A8-E13D3A93F2F4}" type="presOf" srcId="{DCE8CF9D-7742-4AE7-8A9C-770C799FE0E1}" destId="{28FE5CB9-3A37-4E23-A74D-40D32654BE0F}" srcOrd="0" destOrd="0" presId="urn:microsoft.com/office/officeart/2005/8/layout/default"/>
    <dgm:cxn modelId="{D382E3A4-91E9-4983-A05D-57DE94BBA827}" type="presOf" srcId="{0DED8D97-366C-425A-98AF-8515F429534A}" destId="{1A092D2D-4760-4A52-AF40-7C0EE39DB4FE}" srcOrd="0" destOrd="0" presId="urn:microsoft.com/office/officeart/2005/8/layout/default"/>
    <dgm:cxn modelId="{590E5413-6DF0-44F1-AF1F-9168A9E28D5C}" srcId="{6338A0F6-DD36-40B2-BD0C-9B3FD736C9AC}" destId="{DCE8CF9D-7742-4AE7-8A9C-770C799FE0E1}" srcOrd="1" destOrd="0" parTransId="{19916863-CEBC-4B8D-AC76-3B1A26775DCD}" sibTransId="{5AB3D539-69A1-49EB-BF9B-5DE42B5A9E18}"/>
    <dgm:cxn modelId="{4741FF90-B4EC-4194-84EC-674D03D208DF}" srcId="{6338A0F6-DD36-40B2-BD0C-9B3FD736C9AC}" destId="{36D11C16-4C0D-4B2B-8609-CC3D576D2C81}" srcOrd="0" destOrd="0" parTransId="{CFAE911E-115F-4771-9E04-D84EFDE63BA5}" sibTransId="{28C022BA-1B97-4E9C-A807-6448F6E79365}"/>
    <dgm:cxn modelId="{D721D287-386A-4408-8883-6D76783C182A}" type="presOf" srcId="{F5513655-AFA3-4BE2-BB1C-E543E17C89BF}" destId="{C818B5E3-5B8E-4CD0-A89A-5349C31BF23B}" srcOrd="0" destOrd="0" presId="urn:microsoft.com/office/officeart/2005/8/layout/default"/>
    <dgm:cxn modelId="{2E14F61A-3823-438B-8796-E6FF5864456F}" type="presOf" srcId="{DABCF284-D7C8-457F-B518-7C534140FBD6}" destId="{F536FD73-E0B8-4D51-85A4-5A43D78ED884}" srcOrd="0" destOrd="0" presId="urn:microsoft.com/office/officeart/2005/8/layout/default"/>
    <dgm:cxn modelId="{8A7DC03E-538C-4384-AEC2-A93AD9732C9C}" srcId="{6338A0F6-DD36-40B2-BD0C-9B3FD736C9AC}" destId="{F5513655-AFA3-4BE2-BB1C-E543E17C89BF}" srcOrd="7" destOrd="0" parTransId="{FEAD4371-3FD7-4944-A7D0-A63038E7CC3B}" sibTransId="{1CD5704B-D9DB-41CC-8FC3-5B92766D50D6}"/>
    <dgm:cxn modelId="{92743E22-6E7E-4F14-B769-4F21979BDE45}" srcId="{6338A0F6-DD36-40B2-BD0C-9B3FD736C9AC}" destId="{E28F7AE9-8BFD-412F-AEC0-ADEBE171704E}" srcOrd="6" destOrd="0" parTransId="{355945CA-CCC9-4C36-825D-00782FF9BDE8}" sibTransId="{0255CA73-E14F-4EC6-88E8-0BE621D77745}"/>
    <dgm:cxn modelId="{62BE965A-7699-4361-83D9-87DE5135FCDB}" srcId="{6338A0F6-DD36-40B2-BD0C-9B3FD736C9AC}" destId="{240E6DF9-3BD1-402A-BEC6-1EEC5E3266A1}" srcOrd="2" destOrd="0" parTransId="{3FC11F6C-BFB9-4A7A-9221-10339A8E1A9F}" sibTransId="{9B6837C9-6E82-4F38-803E-6561F6235B72}"/>
    <dgm:cxn modelId="{0551A399-6737-4B68-A520-E1EF58EB8753}" srcId="{6338A0F6-DD36-40B2-BD0C-9B3FD736C9AC}" destId="{554FD1A3-CBA2-4CE4-BC85-360442AE230B}" srcOrd="4" destOrd="0" parTransId="{29B1DE40-2F07-4893-9F39-981BED236ABE}" sibTransId="{BF0EF914-0FE4-4622-9F53-6CEBED65E557}"/>
    <dgm:cxn modelId="{620EF37A-9D0C-4410-B33F-53A3CC820257}" type="presOf" srcId="{240E6DF9-3BD1-402A-BEC6-1EEC5E3266A1}" destId="{02E1B56B-7A05-4748-835C-D504DA65E2BE}" srcOrd="0" destOrd="0" presId="urn:microsoft.com/office/officeart/2005/8/layout/default"/>
    <dgm:cxn modelId="{98359580-9BE2-4F4A-920C-25F018CD5BBE}" srcId="{554FD1A3-CBA2-4CE4-BC85-360442AE230B}" destId="{DC887E56-D9DA-47C3-90EF-7DADC84DD366}" srcOrd="0" destOrd="0" parTransId="{3E8254CD-749F-4457-83E6-D251250D022E}" sibTransId="{9F65AEDB-5316-4436-88C6-7D07BB884716}"/>
    <dgm:cxn modelId="{F468DD1E-20C6-409E-83F9-57FFFCA52E33}" type="presOf" srcId="{6338A0F6-DD36-40B2-BD0C-9B3FD736C9AC}" destId="{8252CF0D-3835-4673-B136-8B49D02D8C9D}" srcOrd="0" destOrd="0" presId="urn:microsoft.com/office/officeart/2005/8/layout/default"/>
    <dgm:cxn modelId="{F561B6CC-E44B-4E74-A6D1-61A1B25B06DB}" type="presOf" srcId="{E28F7AE9-8BFD-412F-AEC0-ADEBE171704E}" destId="{0897C16C-39E0-4A5B-8FEA-25CE1263FA54}" srcOrd="0" destOrd="0" presId="urn:microsoft.com/office/officeart/2005/8/layout/default"/>
    <dgm:cxn modelId="{369A6763-9E86-4123-AC09-42816D8F1A45}" type="presOf" srcId="{DC887E56-D9DA-47C3-90EF-7DADC84DD366}" destId="{B19AE28C-7045-4DDA-8385-B296A0E4D201}" srcOrd="0" destOrd="1" presId="urn:microsoft.com/office/officeart/2005/8/layout/default"/>
    <dgm:cxn modelId="{1C0DF488-4084-41D7-97E0-5DA47EEE7F35}" srcId="{6338A0F6-DD36-40B2-BD0C-9B3FD736C9AC}" destId="{0DED8D97-366C-425A-98AF-8515F429534A}" srcOrd="5" destOrd="0" parTransId="{451BB137-BEE6-4ADB-9433-343A413A5D23}" sibTransId="{3C655B60-DB87-49E5-A67C-592BC5DF4A2D}"/>
    <dgm:cxn modelId="{B6C1EF24-08A5-49AB-A3C8-E52DFF93E4F2}" type="presOf" srcId="{554FD1A3-CBA2-4CE4-BC85-360442AE230B}" destId="{B19AE28C-7045-4DDA-8385-B296A0E4D201}" srcOrd="0" destOrd="0" presId="urn:microsoft.com/office/officeart/2005/8/layout/default"/>
    <dgm:cxn modelId="{9CC0B1B9-1B7D-44F3-AE48-E5B6BBB4B829}" srcId="{6338A0F6-DD36-40B2-BD0C-9B3FD736C9AC}" destId="{DABCF284-D7C8-457F-B518-7C534140FBD6}" srcOrd="3" destOrd="0" parTransId="{BC7EAC6F-D0B8-4E72-BAEB-14C244F87A1C}" sibTransId="{CE673EB5-B79A-4B1E-A098-1A128F641937}"/>
    <dgm:cxn modelId="{0D3C09A0-4D9E-46DF-A9F2-9F51C83CD3F3}" type="presParOf" srcId="{8252CF0D-3835-4673-B136-8B49D02D8C9D}" destId="{6EC6A0DF-3048-45D7-9A8C-8A4BA7EEEE0B}" srcOrd="0" destOrd="0" presId="urn:microsoft.com/office/officeart/2005/8/layout/default"/>
    <dgm:cxn modelId="{52FBE478-37E4-43E7-BAA5-47D6F36C925E}" type="presParOf" srcId="{8252CF0D-3835-4673-B136-8B49D02D8C9D}" destId="{C7CD8D2A-401B-4E0C-95C3-7D58938ACADB}" srcOrd="1" destOrd="0" presId="urn:microsoft.com/office/officeart/2005/8/layout/default"/>
    <dgm:cxn modelId="{6D3B05E3-7443-4D82-A602-C1EE50254FE4}" type="presParOf" srcId="{8252CF0D-3835-4673-B136-8B49D02D8C9D}" destId="{28FE5CB9-3A37-4E23-A74D-40D32654BE0F}" srcOrd="2" destOrd="0" presId="urn:microsoft.com/office/officeart/2005/8/layout/default"/>
    <dgm:cxn modelId="{E3969F90-A080-40DD-99EF-5766F36A310B}" type="presParOf" srcId="{8252CF0D-3835-4673-B136-8B49D02D8C9D}" destId="{0590699D-B5EB-419A-8879-156D70E68DDE}" srcOrd="3" destOrd="0" presId="urn:microsoft.com/office/officeart/2005/8/layout/default"/>
    <dgm:cxn modelId="{F554B74D-AC92-43D9-BC54-BB34DCF09AD0}" type="presParOf" srcId="{8252CF0D-3835-4673-B136-8B49D02D8C9D}" destId="{02E1B56B-7A05-4748-835C-D504DA65E2BE}" srcOrd="4" destOrd="0" presId="urn:microsoft.com/office/officeart/2005/8/layout/default"/>
    <dgm:cxn modelId="{20C81B66-BC66-4D8C-8A0F-98CAB17CAAF7}" type="presParOf" srcId="{8252CF0D-3835-4673-B136-8B49D02D8C9D}" destId="{DC9EC460-7EC3-4CA3-8C46-50B62FDA9D84}" srcOrd="5" destOrd="0" presId="urn:microsoft.com/office/officeart/2005/8/layout/default"/>
    <dgm:cxn modelId="{329D721F-FC3B-41CD-94CD-93480CB4E7F2}" type="presParOf" srcId="{8252CF0D-3835-4673-B136-8B49D02D8C9D}" destId="{F536FD73-E0B8-4D51-85A4-5A43D78ED884}" srcOrd="6" destOrd="0" presId="urn:microsoft.com/office/officeart/2005/8/layout/default"/>
    <dgm:cxn modelId="{ACB7E95F-93A8-46AA-AED6-B73B7D541ACA}" type="presParOf" srcId="{8252CF0D-3835-4673-B136-8B49D02D8C9D}" destId="{A2509211-3069-4706-BDE6-0011E69756E1}" srcOrd="7" destOrd="0" presId="urn:microsoft.com/office/officeart/2005/8/layout/default"/>
    <dgm:cxn modelId="{E2A1D800-9C94-4BE0-8570-76DD3D6167D2}" type="presParOf" srcId="{8252CF0D-3835-4673-B136-8B49D02D8C9D}" destId="{B19AE28C-7045-4DDA-8385-B296A0E4D201}" srcOrd="8" destOrd="0" presId="urn:microsoft.com/office/officeart/2005/8/layout/default"/>
    <dgm:cxn modelId="{7AD3EB1F-3C56-4F9A-A90E-AEABCF6E28D4}" type="presParOf" srcId="{8252CF0D-3835-4673-B136-8B49D02D8C9D}" destId="{9726968C-62DF-426F-BD91-E2EA2B91507F}" srcOrd="9" destOrd="0" presId="urn:microsoft.com/office/officeart/2005/8/layout/default"/>
    <dgm:cxn modelId="{CEA282FA-1E53-4024-9BB8-BA695BD1BA05}" type="presParOf" srcId="{8252CF0D-3835-4673-B136-8B49D02D8C9D}" destId="{1A092D2D-4760-4A52-AF40-7C0EE39DB4FE}" srcOrd="10" destOrd="0" presId="urn:microsoft.com/office/officeart/2005/8/layout/default"/>
    <dgm:cxn modelId="{C5704E3F-8102-468A-9E01-29FA6003C2EE}" type="presParOf" srcId="{8252CF0D-3835-4673-B136-8B49D02D8C9D}" destId="{6CDADA86-1CAA-46C7-A1EE-E15C5F00B050}" srcOrd="11" destOrd="0" presId="urn:microsoft.com/office/officeart/2005/8/layout/default"/>
    <dgm:cxn modelId="{634B6BCF-7C29-4F11-8440-8E0155DCDC54}" type="presParOf" srcId="{8252CF0D-3835-4673-B136-8B49D02D8C9D}" destId="{0897C16C-39E0-4A5B-8FEA-25CE1263FA54}" srcOrd="12" destOrd="0" presId="urn:microsoft.com/office/officeart/2005/8/layout/default"/>
    <dgm:cxn modelId="{96CFEF11-3FD8-483D-95A7-DC8F78899164}" type="presParOf" srcId="{8252CF0D-3835-4673-B136-8B49D02D8C9D}" destId="{869D9A7B-F676-4BE7-A9FB-80132620713D}" srcOrd="13" destOrd="0" presId="urn:microsoft.com/office/officeart/2005/8/layout/default"/>
    <dgm:cxn modelId="{3C485CBD-62CE-4D98-895A-4C696B04CCAC}" type="presParOf" srcId="{8252CF0D-3835-4673-B136-8B49D02D8C9D}" destId="{C818B5E3-5B8E-4CD0-A89A-5349C31BF23B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C6A0DF-3048-45D7-9A8C-8A4BA7EEEE0B}">
      <dsp:nvSpPr>
        <dsp:cNvPr id="0" name=""/>
        <dsp:cNvSpPr/>
      </dsp:nvSpPr>
      <dsp:spPr>
        <a:xfrm>
          <a:off x="3353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1.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Өтініш</a:t>
          </a:r>
          <a:r>
            <a:rPr lang="ru-RU" sz="1600" kern="1200" dirty="0" smtClean="0">
              <a:latin typeface="Century Schoolbook" panose="02040604050505020304" pitchFamily="18" charset="0"/>
            </a:rPr>
            <a:t> (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белгіленген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нысанда</a:t>
          </a:r>
          <a:r>
            <a:rPr lang="ru-RU" sz="1600" kern="1200" dirty="0" smtClean="0">
              <a:latin typeface="Century Schoolbook" panose="02040604050505020304" pitchFamily="18" charset="0"/>
            </a:rPr>
            <a:t>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3353" y="314264"/>
        <a:ext cx="2660749" cy="1596449"/>
      </dsp:txXfrm>
    </dsp:sp>
    <dsp:sp modelId="{28FE5CB9-3A37-4E23-A74D-40D32654BE0F}">
      <dsp:nvSpPr>
        <dsp:cNvPr id="0" name=""/>
        <dsp:cNvSpPr/>
      </dsp:nvSpPr>
      <dsp:spPr>
        <a:xfrm>
          <a:off x="2930178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2. Жеке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басын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куәландыратын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құжат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2930178" y="314264"/>
        <a:ext cx="2660749" cy="1596449"/>
      </dsp:txXfrm>
    </dsp:sp>
    <dsp:sp modelId="{02E1B56B-7A05-4748-835C-D504DA65E2BE}">
      <dsp:nvSpPr>
        <dsp:cNvPr id="0" name=""/>
        <dsp:cNvSpPr/>
      </dsp:nvSpPr>
      <dsp:spPr>
        <a:xfrm>
          <a:off x="5857002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3.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Жұбайының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келісімі</a:t>
          </a:r>
          <a:r>
            <a:rPr lang="ru-RU" sz="1600" kern="1200" dirty="0" smtClean="0">
              <a:latin typeface="Century Schoolbook" panose="02040604050505020304" pitchFamily="18" charset="0"/>
            </a:rPr>
            <a:t/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(</a:t>
          </a:r>
          <a:r>
            <a:rPr lang="ru-RU" sz="1600" kern="1200" dirty="0" err="1" smtClean="0">
              <a:latin typeface="Century Schoolbook" panose="02040604050505020304" pitchFamily="18" charset="0"/>
            </a:rPr>
            <a:t>некеде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болса</a:t>
          </a:r>
          <a:r>
            <a:rPr lang="ru-RU" sz="1600" kern="1200" dirty="0" smtClean="0">
              <a:latin typeface="Century Schoolbook" panose="02040604050505020304" pitchFamily="18" charset="0"/>
            </a:rPr>
            <a:t>,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нотариалды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түрде</a:t>
          </a:r>
          <a:r>
            <a:rPr lang="ru-RU" sz="1600" kern="1200" dirty="0" smtClean="0">
              <a:latin typeface="Century Schoolbook" panose="02040604050505020304" pitchFamily="18" charset="0"/>
            </a:rPr>
            <a:t>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5857002" y="314264"/>
        <a:ext cx="2660749" cy="1596449"/>
      </dsp:txXfrm>
    </dsp:sp>
    <dsp:sp modelId="{F536FD73-E0B8-4D51-85A4-5A43D78ED884}">
      <dsp:nvSpPr>
        <dsp:cNvPr id="0" name=""/>
        <dsp:cNvSpPr/>
      </dsp:nvSpPr>
      <dsp:spPr>
        <a:xfrm>
          <a:off x="8783826" y="314264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4.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Табыс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туралы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мәліметтер</a:t>
          </a:r>
          <a:r>
            <a:rPr lang="ru-RU" sz="1600" kern="1200" dirty="0" smtClean="0">
              <a:latin typeface="Century Schoolbook" panose="02040604050505020304" pitchFamily="18" charset="0"/>
            </a:rPr>
            <a:t> (12 ай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бойынша</a:t>
          </a:r>
          <a:r>
            <a:rPr lang="ru-RU" sz="1600" kern="1200" dirty="0" smtClean="0">
              <a:latin typeface="Century Schoolbook" panose="02040604050505020304" pitchFamily="18" charset="0"/>
            </a:rPr>
            <a:t>,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жұбайының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табысы</a:t>
          </a:r>
          <a:r>
            <a:rPr lang="ru-RU" sz="1600" kern="1200" dirty="0" smtClean="0">
              <a:latin typeface="Century Schoolbook" panose="02040604050505020304" pitchFamily="18" charset="0"/>
            </a:rPr>
            <a:t> – бар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болса</a:t>
          </a:r>
          <a:r>
            <a:rPr lang="ru-RU" sz="1600" kern="1200" dirty="0" smtClean="0">
              <a:latin typeface="Century Schoolbook" panose="02040604050505020304" pitchFamily="18" charset="0"/>
            </a:rPr>
            <a:t>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8783826" y="314264"/>
        <a:ext cx="2660749" cy="1596449"/>
      </dsp:txXfrm>
    </dsp:sp>
    <dsp:sp modelId="{B19AE28C-7045-4DDA-8385-B296A0E4D201}">
      <dsp:nvSpPr>
        <dsp:cNvPr id="0" name=""/>
        <dsp:cNvSpPr/>
      </dsp:nvSpPr>
      <dsp:spPr>
        <a:xfrm>
          <a:off x="3353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5.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Медициналық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анықтамалар</a:t>
          </a:r>
          <a:r>
            <a:rPr lang="ru-RU" sz="1600" kern="1200" dirty="0" smtClean="0">
              <a:latin typeface="Century Schoolbook" panose="02040604050505020304" pitchFamily="18" charset="0"/>
            </a:rPr>
            <a:t>:</a:t>
          </a:r>
          <a:endParaRPr lang="ru-RU" sz="1600" kern="1200" dirty="0">
            <a:latin typeface="Century Schoolbook" panose="02040604050505020304" pitchFamily="18" charset="0"/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>
              <a:latin typeface="Century Schoolbook" panose="02040604050505020304" pitchFamily="18" charset="0"/>
            </a:rPr>
            <a:t>Жалпы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денсаулық</a:t>
          </a:r>
          <a:r>
            <a:rPr lang="ru-RU" sz="1200" kern="1200" dirty="0" smtClean="0">
              <a:latin typeface="Century Schoolbook" panose="02040604050505020304" pitchFamily="18" charset="0"/>
            </a:rPr>
            <a:t> (</a:t>
          </a:r>
          <a:r>
            <a:rPr lang="ru-RU" sz="1200" kern="1200" dirty="0" err="1" smtClean="0">
              <a:latin typeface="Century Schoolbook" panose="02040604050505020304" pitchFamily="18" charset="0"/>
            </a:rPr>
            <a:t>аурулардың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тізіміне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сәйкес</a:t>
          </a:r>
          <a:r>
            <a:rPr lang="ru-RU" sz="1200" kern="1200" dirty="0" smtClean="0">
              <a:latin typeface="Century Schoolbook" panose="02040604050505020304" pitchFamily="18" charset="0"/>
            </a:rPr>
            <a:t>)
</a:t>
          </a:r>
          <a:r>
            <a:rPr lang="ru-RU" sz="1200" kern="1200" dirty="0" err="1" smtClean="0">
              <a:latin typeface="Century Schoolbook" panose="02040604050505020304" pitchFamily="18" charset="0"/>
            </a:rPr>
            <a:t>Есірткі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және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психикалық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диспансерде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есепте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жоқ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екендігі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туралы</a:t>
          </a:r>
          <a:r>
            <a:rPr lang="ru-RU" sz="1200" kern="1200" dirty="0" smtClean="0">
              <a:latin typeface="Century Schoolbook" panose="02040604050505020304" pitchFamily="18" charset="0"/>
            </a:rPr>
            <a:t> </a:t>
          </a:r>
          <a:r>
            <a:rPr lang="ru-RU" sz="1200" kern="1200" dirty="0" err="1" smtClean="0">
              <a:latin typeface="Century Schoolbook" panose="02040604050505020304" pitchFamily="18" charset="0"/>
            </a:rPr>
            <a:t>анықтама</a:t>
          </a:r>
          <a:endParaRPr lang="ru-RU" sz="1200" kern="1200" dirty="0">
            <a:latin typeface="Century Schoolbook" panose="02040604050505020304" pitchFamily="18" charset="0"/>
          </a:endParaRPr>
        </a:p>
      </dsp:txBody>
      <dsp:txXfrm>
        <a:off x="3353" y="2176788"/>
        <a:ext cx="2660749" cy="1596449"/>
      </dsp:txXfrm>
    </dsp:sp>
    <dsp:sp modelId="{1A092D2D-4760-4A52-AF40-7C0EE39DB4FE}">
      <dsp:nvSpPr>
        <dsp:cNvPr id="0" name=""/>
        <dsp:cNvSpPr/>
      </dsp:nvSpPr>
      <dsp:spPr>
        <a:xfrm>
          <a:off x="2930178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6.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Тұрғын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үйге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меншік</a:t>
          </a:r>
          <a:r>
            <a:rPr lang="ru-RU" sz="1600" kern="1200" dirty="0" smtClean="0">
              <a:latin typeface="Century Schoolbook" panose="02040604050505020304" pitchFamily="18" charset="0"/>
            </a:rPr>
            <a:t>/</a:t>
          </a:r>
          <a:r>
            <a:rPr lang="ru-RU" sz="1600" kern="1200" dirty="0" err="1" smtClean="0">
              <a:latin typeface="Century Schoolbook" panose="02040604050505020304" pitchFamily="18" charset="0"/>
            </a:rPr>
            <a:t>пайдалану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құқығы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туралы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құжат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2930178" y="2176788"/>
        <a:ext cx="2660749" cy="1596449"/>
      </dsp:txXfrm>
    </dsp:sp>
    <dsp:sp modelId="{0897C16C-39E0-4A5B-8FEA-25CE1263FA54}">
      <dsp:nvSpPr>
        <dsp:cNvPr id="0" name=""/>
        <dsp:cNvSpPr/>
      </dsp:nvSpPr>
      <dsp:spPr>
        <a:xfrm>
          <a:off x="5857002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7.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Неке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куәлігі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br>
            <a:rPr lang="ru-RU" sz="1600" kern="1200" dirty="0" smtClean="0">
              <a:latin typeface="Century Schoolbook" panose="02040604050505020304" pitchFamily="18" charset="0"/>
            </a:rPr>
          </a:br>
          <a:r>
            <a:rPr lang="ru-RU" sz="1600" kern="1200" dirty="0" smtClean="0">
              <a:latin typeface="Century Schoolbook" panose="02040604050505020304" pitchFamily="18" charset="0"/>
            </a:rPr>
            <a:t>(бар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болса</a:t>
          </a:r>
          <a:r>
            <a:rPr lang="ru-RU" sz="1600" kern="1200" dirty="0" smtClean="0">
              <a:latin typeface="Century Schoolbook" panose="02040604050505020304" pitchFamily="18" charset="0"/>
            </a:rPr>
            <a:t>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5857002" y="2176788"/>
        <a:ext cx="2660749" cy="1596449"/>
      </dsp:txXfrm>
    </dsp:sp>
    <dsp:sp modelId="{C818B5E3-5B8E-4CD0-A89A-5349C31BF23B}">
      <dsp:nvSpPr>
        <dsp:cNvPr id="0" name=""/>
        <dsp:cNvSpPr/>
      </dsp:nvSpPr>
      <dsp:spPr>
        <a:xfrm>
          <a:off x="8783826" y="2176788"/>
          <a:ext cx="2660749" cy="1596449"/>
        </a:xfrm>
        <a:prstGeom prst="rect">
          <a:avLst/>
        </a:prstGeom>
        <a:solidFill>
          <a:srgbClr val="2E6C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Century Schoolbook" panose="02040604050505020304" pitchFamily="18" charset="0"/>
            </a:rPr>
            <a:t>8.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Даярлықты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өткені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туралы</a:t>
          </a:r>
          <a:r>
            <a:rPr lang="ru-RU" sz="1600" kern="1200" dirty="0" smtClean="0">
              <a:latin typeface="Century Schoolbook" panose="02040604050505020304" pitchFamily="18" charset="0"/>
            </a:rPr>
            <a:t> сертификат (</a:t>
          </a:r>
          <a:r>
            <a:rPr lang="ru-RU" sz="1600" kern="1200" dirty="0" err="1" smtClean="0">
              <a:latin typeface="Century Schoolbook" panose="02040604050505020304" pitchFamily="18" charset="0"/>
            </a:rPr>
            <a:t>жақын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туыстардан</a:t>
          </a:r>
          <a:r>
            <a:rPr lang="ru-RU" sz="1600" kern="1200" dirty="0" smtClean="0">
              <a:latin typeface="Century Schoolbook" panose="02040604050505020304" pitchFamily="18" charset="0"/>
            </a:rPr>
            <a:t> </a:t>
          </a:r>
          <a:r>
            <a:rPr lang="ru-RU" sz="1600" kern="1200" dirty="0" err="1" smtClean="0">
              <a:latin typeface="Century Schoolbook" panose="02040604050505020304" pitchFamily="18" charset="0"/>
            </a:rPr>
            <a:t>басқа</a:t>
          </a:r>
          <a:r>
            <a:rPr lang="ru-RU" sz="1600" kern="1200" dirty="0" smtClean="0">
              <a:latin typeface="Century Schoolbook" panose="02040604050505020304" pitchFamily="18" charset="0"/>
            </a:rPr>
            <a:t>)</a:t>
          </a:r>
          <a:endParaRPr lang="ru-RU" sz="1600" kern="1200" dirty="0">
            <a:latin typeface="Century Schoolbook" panose="02040604050505020304" pitchFamily="18" charset="0"/>
          </a:endParaRPr>
        </a:p>
      </dsp:txBody>
      <dsp:txXfrm>
        <a:off x="8783826" y="2176788"/>
        <a:ext cx="2660749" cy="1596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3B356-70E1-491A-A045-20BF7B8DEA56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361A4-65E4-4CEE-A78C-A283179063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01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91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6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46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89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3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9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6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65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7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E80AB-AF2F-46F0-B72D-A79EBD7A7C75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96E24-A423-439F-AF6D-D86FB36089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28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1575" y="1478396"/>
            <a:ext cx="12203575" cy="4142475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6809" y="3105835"/>
            <a:ext cx="10458381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ru-RU" sz="3600" b="1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 ҚОНАҚТАЙТЫН ОТБАСЫ ТУРАЛЫ ЕРЕЖЕ</a:t>
            </a:r>
            <a:endParaRPr lang="ru-RU" sz="3600" b="1" dirty="0">
              <a:solidFill>
                <a:prstClr val="white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68BBA-9AFE-BEDC-45A4-6322953E9E78}"/>
              </a:ext>
            </a:extLst>
          </p:cNvPr>
          <p:cNvSpPr txBox="1"/>
          <p:nvPr/>
        </p:nvSpPr>
        <p:spPr>
          <a:xfrm>
            <a:off x="2382620" y="516176"/>
            <a:ext cx="3987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Қазақстан </a:t>
            </a:r>
            <a:r>
              <a:rPr lang="ru-RU" sz="1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Республикасы</a:t>
            </a: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4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Оқу-ағарту</a:t>
            </a:r>
            <a:r>
              <a:rPr lang="ru-RU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министрлігінің</a:t>
            </a: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ru-RU" sz="14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4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Балалардың</a:t>
            </a:r>
            <a:r>
              <a:rPr lang="ru-RU" sz="14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құқықтарын</a:t>
            </a: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қорғау</a:t>
            </a:r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4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комитеті</a:t>
            </a:r>
            <a:endParaRPr lang="aa-ET" sz="1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87189" y="538735"/>
            <a:ext cx="1497905" cy="693546"/>
            <a:chOff x="9772242" y="376302"/>
            <a:chExt cx="1497905" cy="693546"/>
          </a:xfrm>
        </p:grpSpPr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D4ED3A4A-F406-488A-A22B-38885C2A33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2242" y="376302"/>
              <a:ext cx="694628" cy="693546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64397" y="376302"/>
              <a:ext cx="705750" cy="693546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386080" y="313764"/>
            <a:ext cx="11419840" cy="6230471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285" y="6136640"/>
            <a:ext cx="1607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Астана қ., 2025 ж.</a:t>
            </a:r>
            <a:endParaRPr lang="ru-RU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3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77929" y="517177"/>
            <a:ext cx="4436151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 ҚОНАҚТАЙТЫН ОТБАСЫ</a:t>
            </a:r>
            <a:endParaRPr lang="ru-RU" sz="2400" b="1" dirty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2239" y="1211438"/>
            <a:ext cx="106375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Бала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қонақтайтын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</a:t>
            </a:r>
            <a:r>
              <a:rPr lang="ru-RU" sz="16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—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барлық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түрдегі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ұйымдарда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білім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беру,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медициналық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т.б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.)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тәрбиеленіп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жатқан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жетім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мен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ата-анасының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қамқорлығынсыз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балаларды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оқу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процесімен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байланысты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емес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кезеңдерде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(каникул,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демалыс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мереке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күндері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уақытша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тәрбиелеуге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қабылдаған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отбасы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endParaRPr lang="ru-RU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Жақын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туыстары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ата-ана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асырап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алынғандар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туған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туған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емес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аға-інілер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мен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апа-қарындастар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ата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әже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немерелер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87364" y="3717152"/>
            <a:ext cx="4475802" cy="2649172"/>
            <a:chOff x="387364" y="3717152"/>
            <a:chExt cx="4475802" cy="2649172"/>
          </a:xfrm>
        </p:grpSpPr>
        <p:sp>
          <p:nvSpPr>
            <p:cNvPr id="5" name="Полилиния 4"/>
            <p:cNvSpPr/>
            <p:nvPr/>
          </p:nvSpPr>
          <p:spPr>
            <a:xfrm>
              <a:off x="2625265" y="4259483"/>
              <a:ext cx="1178727" cy="4091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4572"/>
                  </a:lnTo>
                  <a:lnTo>
                    <a:pt x="1178727" y="204572"/>
                  </a:lnTo>
                  <a:lnTo>
                    <a:pt x="1178727" y="40914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 5"/>
            <p:cNvSpPr/>
            <p:nvPr/>
          </p:nvSpPr>
          <p:spPr>
            <a:xfrm>
              <a:off x="1446538" y="4259483"/>
              <a:ext cx="1178727" cy="4091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78727" y="0"/>
                  </a:moveTo>
                  <a:lnTo>
                    <a:pt x="1178727" y="204572"/>
                  </a:lnTo>
                  <a:lnTo>
                    <a:pt x="0" y="204572"/>
                  </a:lnTo>
                  <a:lnTo>
                    <a:pt x="0" y="40914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651110" y="3717152"/>
              <a:ext cx="1948309" cy="542331"/>
            </a:xfrm>
            <a:custGeom>
              <a:avLst/>
              <a:gdLst>
                <a:gd name="connsiteX0" fmla="*/ 0 w 1948309"/>
                <a:gd name="connsiteY0" fmla="*/ 0 h 542331"/>
                <a:gd name="connsiteX1" fmla="*/ 1948309 w 1948309"/>
                <a:gd name="connsiteY1" fmla="*/ 0 h 542331"/>
                <a:gd name="connsiteX2" fmla="*/ 1948309 w 1948309"/>
                <a:gd name="connsiteY2" fmla="*/ 542331 h 542331"/>
                <a:gd name="connsiteX3" fmla="*/ 0 w 1948309"/>
                <a:gd name="connsiteY3" fmla="*/ 542331 h 542331"/>
                <a:gd name="connsiteX4" fmla="*/ 0 w 1948309"/>
                <a:gd name="connsiteY4" fmla="*/ 0 h 542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8309" h="542331">
                  <a:moveTo>
                    <a:pt x="0" y="0"/>
                  </a:moveTo>
                  <a:lnTo>
                    <a:pt x="1948309" y="0"/>
                  </a:lnTo>
                  <a:lnTo>
                    <a:pt x="1948309" y="542331"/>
                  </a:lnTo>
                  <a:lnTo>
                    <a:pt x="0" y="5423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6CA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МЕРЗІМІ:</a:t>
              </a:r>
              <a:endParaRPr lang="ru-RU" sz="1600" kern="12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87364" y="4668628"/>
              <a:ext cx="2118348" cy="1697696"/>
            </a:xfrm>
            <a:custGeom>
              <a:avLst/>
              <a:gdLst>
                <a:gd name="connsiteX0" fmla="*/ 0 w 1948309"/>
                <a:gd name="connsiteY0" fmla="*/ 0 h 974154"/>
                <a:gd name="connsiteX1" fmla="*/ 1948309 w 1948309"/>
                <a:gd name="connsiteY1" fmla="*/ 0 h 974154"/>
                <a:gd name="connsiteX2" fmla="*/ 1948309 w 1948309"/>
                <a:gd name="connsiteY2" fmla="*/ 974154 h 974154"/>
                <a:gd name="connsiteX3" fmla="*/ 0 w 1948309"/>
                <a:gd name="connsiteY3" fmla="*/ 974154 h 974154"/>
                <a:gd name="connsiteX4" fmla="*/ 0 w 1948309"/>
                <a:gd name="connsiteY4" fmla="*/ 0 h 974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8309" h="974154">
                  <a:moveTo>
                    <a:pt x="0" y="0"/>
                  </a:moveTo>
                  <a:lnTo>
                    <a:pt x="1948309" y="0"/>
                  </a:lnTo>
                  <a:lnTo>
                    <a:pt x="1948309" y="974154"/>
                  </a:lnTo>
                  <a:lnTo>
                    <a:pt x="0" y="974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Мектепке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дейінгі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жастағы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балалар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: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/>
              </a:r>
              <a:b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</a:b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қамқоршылық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органы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келісімімен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– 1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айға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дейін</a:t>
              </a:r>
              <a:endParaRPr lang="ru-RU" sz="1600" kern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744818" y="4668628"/>
              <a:ext cx="2118348" cy="1697696"/>
            </a:xfrm>
            <a:custGeom>
              <a:avLst/>
              <a:gdLst>
                <a:gd name="connsiteX0" fmla="*/ 0 w 1948309"/>
                <a:gd name="connsiteY0" fmla="*/ 0 h 974154"/>
                <a:gd name="connsiteX1" fmla="*/ 1948309 w 1948309"/>
                <a:gd name="connsiteY1" fmla="*/ 0 h 974154"/>
                <a:gd name="connsiteX2" fmla="*/ 1948309 w 1948309"/>
                <a:gd name="connsiteY2" fmla="*/ 974154 h 974154"/>
                <a:gd name="connsiteX3" fmla="*/ 0 w 1948309"/>
                <a:gd name="connsiteY3" fmla="*/ 974154 h 974154"/>
                <a:gd name="connsiteX4" fmla="*/ 0 w 1948309"/>
                <a:gd name="connsiteY4" fmla="*/ 0 h 9741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8309" h="974154">
                  <a:moveTo>
                    <a:pt x="0" y="0"/>
                  </a:moveTo>
                  <a:lnTo>
                    <a:pt x="1948309" y="0"/>
                  </a:lnTo>
                  <a:lnTo>
                    <a:pt x="1948309" y="974154"/>
                  </a:lnTo>
                  <a:lnTo>
                    <a:pt x="0" y="9741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Мектеп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жасындағы</a:t>
              </a:r>
              <a:r>
                <a:rPr lang="ru-RU" sz="1600" b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b="1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балалар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/>
              </a:r>
              <a:b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</a:b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оқу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процесінен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тыс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кезеңдерде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,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келісім</a:t>
              </a:r>
              <a:r>
                <a:rPr lang="ru-RU" sz="1600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ru-RU" sz="1600" kern="1200" dirty="0" err="1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бойынша</a:t>
              </a:r>
              <a:endParaRPr lang="ru-RU" sz="1600" kern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0" y="3017520"/>
            <a:ext cx="12192000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472518" y="3402392"/>
            <a:ext cx="53543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Негіздеме</a:t>
            </a:r>
            <a:r>
              <a:rPr lang="ru-RU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—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баланың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тұрғылықты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жері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қорғаншылық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органы,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тарап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ұйым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арасындағы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шарт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Төлемақы</a:t>
            </a:r>
            <a:r>
              <a:rPr lang="ru-RU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— </a:t>
            </a:r>
            <a:r>
              <a:rPr lang="ru-RU" sz="16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төленбейді</a:t>
            </a:r>
            <a:r>
              <a:rPr lang="ru-RU" sz="16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(баланы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қамтамасыз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етуге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де,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еңбекке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де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ақы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төленбейді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Шарттар</a:t>
            </a:r>
            <a:r>
              <a:rPr lang="ru-RU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ҚР-</a:t>
            </a:r>
            <a:r>
              <a:rPr lang="ru-RU" sz="1600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ның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азаматтығы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тұрақты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тұруы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Республикалық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деректер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банкінде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тіркелуі</a:t>
            </a:r>
            <a:r>
              <a:rPr lang="ru-RU" sz="1600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lvl="0"/>
            <a:endParaRPr lang="ru-RU" sz="1600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Деректер</a:t>
            </a:r>
            <a:r>
              <a:rPr lang="ru-RU" sz="1600" b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банкі</a:t>
            </a:r>
            <a:r>
              <a:rPr lang="ru-RU" sz="16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— отбасына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қабылдауға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тілек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білдірген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адамдар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мен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туралы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мәліметтерді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қамтиды</a:t>
            </a:r>
            <a:r>
              <a:rPr lang="ru-RU" sz="16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5320" y="13157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5320" y="21666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87784" y="3497173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787784" y="4478995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787784" y="5204794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787784" y="5930936"/>
            <a:ext cx="469922" cy="4699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17" y="5965469"/>
            <a:ext cx="400855" cy="40085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137" y="2240866"/>
            <a:ext cx="487206" cy="48720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137" y="1384537"/>
            <a:ext cx="487206" cy="48720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2317" y="3529421"/>
            <a:ext cx="400855" cy="400855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2317" y="4513528"/>
            <a:ext cx="400855" cy="400855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2317" y="5240350"/>
            <a:ext cx="400856" cy="40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3729" y="517177"/>
            <a:ext cx="11424556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БАЛАЛАРДЫ БАЛА ҚОНАҚТАЙТЫН </a:t>
            </a:r>
            <a:r>
              <a:rPr lang="ru-RU" sz="24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ОТБАСЫНА БЕРУ ТӘРТІБІН ҰЙЫМДАСТЫРУ</a:t>
            </a:r>
            <a:endParaRPr lang="ru-RU" sz="2400" b="1" dirty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48512" y="2210143"/>
            <a:ext cx="665162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Есі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дұрыс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емес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әрекет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қабілеті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шектеулі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Ата-ана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құқығынан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айырылған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шектелгендерге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Қорғаншылық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бұзушылықтар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үшін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шеттетілген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Асырап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алуы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олардың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кінәсінен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күшін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жойған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бұрынғы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асырап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алушыларға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Медициналық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қарсы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көрсетілімдері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бар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Қасақана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қылмыстары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үшін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өтелмеген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алынбаған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соттылығы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бар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Ауыр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қылмыстар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кісі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өлтіру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зорлық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терроризм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және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т.б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.)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сотталған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тергеуде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жүрген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Тұрақты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тұрғылықты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жоқ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Азаматтығы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жоқ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Әйелі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жоқ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ер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ерекше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жағдай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– бала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тәрбиелеу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фактісі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3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жылдан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артық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болғанда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Ай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сайынғы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табысы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төменгі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күнкөріс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деңгейінен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төмендерге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Есірткі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психикалық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диспансерде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есепте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адамдарға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2852" y="3509856"/>
            <a:ext cx="44413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ҚР-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ның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кәмелетке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толған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азаматы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ҚР-да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тұрақты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тұрады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Республикалық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деректер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банкінде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тіркелген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Психологиялық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даярлықтан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өткен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жақын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туыстардан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басқа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8081" y="1370230"/>
            <a:ext cx="4491318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5389" y="1440914"/>
            <a:ext cx="39681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Кандидаттарды</a:t>
            </a:r>
            <a:r>
              <a:rPr lang="ru-RU" sz="1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іріктеуді</a:t>
            </a:r>
            <a:r>
              <a:rPr lang="ru-RU" sz="16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қорғаншылық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органдары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жүзеге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асырады</a:t>
            </a:r>
            <a:endParaRPr lang="ru-RU" sz="160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2931" y="2642634"/>
            <a:ext cx="4491318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0239" y="2836426"/>
            <a:ext cx="3687817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16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Қабылдаушыға</a:t>
            </a:r>
            <a:r>
              <a:rPr lang="ru-RU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қойылатын</a:t>
            </a:r>
            <a:r>
              <a:rPr lang="ru-RU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талаптар</a:t>
            </a:r>
            <a:endParaRPr lang="ru-RU" sz="16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4665" y="2451383"/>
            <a:ext cx="4813449" cy="3895629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1865" y="1203236"/>
            <a:ext cx="4813449" cy="1081153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48512" y="1343619"/>
            <a:ext cx="6459773" cy="726141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08576" y="1537413"/>
            <a:ext cx="4586079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16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Рұқсат</a:t>
            </a:r>
            <a:r>
              <a:rPr lang="ru-RU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етілмейтіндер</a:t>
            </a:r>
            <a:r>
              <a:rPr lang="ru-RU" sz="16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16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63580" y="1203236"/>
            <a:ext cx="6836555" cy="514377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93" y="1477401"/>
            <a:ext cx="511798" cy="51179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76" y="2759337"/>
            <a:ext cx="504265" cy="50426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5011" y="1453366"/>
            <a:ext cx="506648" cy="50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3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5811" y="517177"/>
            <a:ext cx="10800393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 ҚОНАҚТАЙТЫН ОТБАСЫНА ОРНАЛАСТЫРУ ҮШІН ҚАЖЕТТІ ҚҰЖАТТАР</a:t>
            </a:r>
            <a:endParaRPr lang="ru-RU" sz="2400" b="1" dirty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22795951"/>
              </p:ext>
            </p:extLst>
          </p:nvPr>
        </p:nvGraphicFramePr>
        <p:xfrm>
          <a:off x="372035" y="2035391"/>
          <a:ext cx="11447930" cy="408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509023" y="1430117"/>
            <a:ext cx="1063751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Баланы </a:t>
            </a:r>
            <a:r>
              <a:rPr lang="ru-RU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қабылдағысы</a:t>
            </a:r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келетін</a:t>
            </a:r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тұлға</a:t>
            </a:r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ұсынады</a:t>
            </a:r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5320" y="1315720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120" y="1366520"/>
            <a:ext cx="523240" cy="52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3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" y="1878050"/>
            <a:ext cx="12192000" cy="3599386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61410" y="517177"/>
            <a:ext cx="8069197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БАЛАНЫ БАЛА ҚОНАҚТАЙТЫН ОТБАСЫНА БЕРУ ТӘРТІБІ</a:t>
            </a:r>
            <a:endParaRPr lang="ru-RU" sz="2400" b="1" dirty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0296" y="2321993"/>
            <a:ext cx="47036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Қорғаншылық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органы 3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жұмыс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күні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ішінде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1600" b="1" dirty="0" smtClean="0">
              <a:solidFill>
                <a:schemeClr val="accent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44235" y="2321993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Автоматты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түрде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кандидаттар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ретінде</a:t>
            </a:r>
            <a:r>
              <a:rPr lang="ru-RU" sz="1600" b="1" dirty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танылады</a:t>
            </a:r>
            <a:r>
              <a:rPr lang="ru-RU" sz="1600" b="1" dirty="0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РДБ-де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асырап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алушылар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қамқоршылар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патронаттық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/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тәрбиешілер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ретінде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тіркелген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тұлғалар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lvl="0"/>
            <a:endParaRPr lang="ru-RU" sz="1600" b="1" dirty="0" smtClean="0">
              <a:solidFill>
                <a:schemeClr val="accent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Шарттан</a:t>
            </a:r>
            <a:r>
              <a:rPr lang="ru-RU" sz="1600" b="1" dirty="0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бас </a:t>
            </a:r>
            <a:r>
              <a:rPr lang="ru-RU" sz="1600" b="1" dirty="0" err="1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тартуды</a:t>
            </a:r>
            <a:r>
              <a:rPr lang="ru-RU" sz="1600" b="1" dirty="0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мемлекеттік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органдарда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сотта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шағымдануға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болады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lvl="0"/>
            <a:endParaRPr lang="ru-RU" sz="1600" dirty="0" smtClean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Маңызды</a:t>
            </a:r>
            <a:r>
              <a:rPr lang="ru-RU" sz="1600" b="1" dirty="0" smtClean="0">
                <a:solidFill>
                  <a:schemeClr val="accent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1600" b="1" dirty="0">
              <a:solidFill>
                <a:schemeClr val="accent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Аға-іні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әпке-сіңлілерді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бөлуге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жол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берілмейді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ерекше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жағдайларды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қоспағанда</a:t>
            </a:r>
            <a:r>
              <a:rPr lang="ru-RU" sz="1600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жастан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бастап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— тек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баланың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келісімімен</a:t>
            </a:r>
            <a:r>
              <a:rPr lang="ru-RU" sz="16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280147" y="1600373"/>
            <a:ext cx="12752293" cy="421306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8236" y="2830191"/>
            <a:ext cx="51757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Тұрмыс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жағдайларын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тексереді</a:t>
            </a:r>
            <a:r>
              <a:rPr lang="ru-RU" sz="1600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lvl="0"/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Қабылдау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мүмкіндігі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туралы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қорытынды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даярлайды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қорытындының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жарамдылық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мерзімі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— 12 ай</a:t>
            </a:r>
            <a:r>
              <a:rPr lang="ru-RU" sz="1600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  <a:p>
            <a:pPr lvl="0"/>
            <a:endParaRPr lang="ru-RU" sz="1600" dirty="0">
              <a:solidFill>
                <a:prstClr val="white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0"/>
            <a:r>
              <a:rPr lang="ru-RU" sz="1600" b="1" dirty="0" err="1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Оң</a:t>
            </a:r>
            <a:r>
              <a:rPr lang="ru-RU" sz="1600" b="1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қорытынды</a:t>
            </a:r>
            <a:r>
              <a:rPr lang="ru-RU" sz="1600" b="1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болған</a:t>
            </a:r>
            <a:r>
              <a:rPr lang="ru-RU" sz="1600" b="1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жағдайда</a:t>
            </a:r>
            <a:r>
              <a:rPr lang="ru-RU" sz="1600" b="1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1600" b="1" dirty="0">
              <a:solidFill>
                <a:prstClr val="white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Республикалық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деректер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банкінде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(РДБ)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мәліметтерді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енгізеді</a:t>
            </a:r>
            <a:r>
              <a:rPr lang="ru-RU" sz="1600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Баланы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іріктеу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үшін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жолдама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береді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r>
              <a:rPr lang="ru-RU" sz="1600" dirty="0" smtClean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ru-RU" sz="1600" dirty="0">
              <a:solidFill>
                <a:prstClr val="white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Кандидаттар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РДБ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арқылы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баланы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таңдап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келу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үшін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жолдама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алады</a:t>
            </a:r>
            <a:r>
              <a:rPr lang="ru-RU" sz="1600" dirty="0">
                <a:solidFill>
                  <a:prstClr val="white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21" y="2272882"/>
            <a:ext cx="436775" cy="4367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081" y="2272881"/>
            <a:ext cx="436775" cy="43677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766" y="3273650"/>
            <a:ext cx="438090" cy="43809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0767" y="4014848"/>
            <a:ext cx="438090" cy="438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6113" y="517177"/>
            <a:ext cx="8599791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БАЛАЛАРДЫ БАЛА ҚОНАҚТАЙТЫН ОТБАСЫНА БЕРУ ТӘРТІБІ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88318" y="1947281"/>
            <a:ext cx="1063751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20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Балаларды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бала </a:t>
            </a:r>
            <a:r>
              <a:rPr lang="ru-RU" sz="20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қонақтайтын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отбасына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ұйым</a:t>
            </a:r>
            <a:r>
              <a:rPr lang="ru-RU" sz="2000" b="1" dirty="0" smtClean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2000" b="1" dirty="0">
              <a:solidFill>
                <a:prstClr val="black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4615" y="1817495"/>
            <a:ext cx="624840" cy="624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580277" y="3336415"/>
            <a:ext cx="11397204" cy="1592338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олилиния 15"/>
          <p:cNvSpPr/>
          <p:nvPr/>
        </p:nvSpPr>
        <p:spPr>
          <a:xfrm>
            <a:off x="83080" y="2142162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Баланың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пікірін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ескереді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84558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Полилиния 17"/>
          <p:cNvSpPr/>
          <p:nvPr/>
        </p:nvSpPr>
        <p:spPr>
          <a:xfrm>
            <a:off x="1558218" y="4530669"/>
            <a:ext cx="2552237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Бала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туралы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ақпаратты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ұсынады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559697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Полилиния 19"/>
          <p:cNvSpPr/>
          <p:nvPr/>
        </p:nvSpPr>
        <p:spPr>
          <a:xfrm>
            <a:off x="2879758" y="2142162"/>
            <a:ext cx="2708242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Қарым-қатынас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жасауға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мүмкіндік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береді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034837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Полилиния 21"/>
          <p:cNvSpPr/>
          <p:nvPr/>
        </p:nvSpPr>
        <p:spPr>
          <a:xfrm>
            <a:off x="4508498" y="4530669"/>
            <a:ext cx="2401040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Берілетін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мерзімді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келіседі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509976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Полилиния 23"/>
          <p:cNvSpPr/>
          <p:nvPr/>
        </p:nvSpPr>
        <p:spPr>
          <a:xfrm>
            <a:off x="5701834" y="2142162"/>
            <a:ext cx="2964646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Іріктеу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нәтижелері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РДБ-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ге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мәліметтерді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енгізеді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985115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Полилиния 25"/>
          <p:cNvSpPr/>
          <p:nvPr/>
        </p:nvSpPr>
        <p:spPr>
          <a:xfrm>
            <a:off x="7307580" y="4530669"/>
            <a:ext cx="2703434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Шартқа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сәйкес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бала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тапсырылғаннан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кейін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бұйрық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береді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460255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Полилиния 27"/>
          <p:cNvSpPr/>
          <p:nvPr/>
        </p:nvSpPr>
        <p:spPr>
          <a:xfrm>
            <a:off x="8859192" y="2142162"/>
            <a:ext cx="2550488" cy="1592338"/>
          </a:xfrm>
          <a:custGeom>
            <a:avLst/>
            <a:gdLst>
              <a:gd name="connsiteX0" fmla="*/ 0 w 1404894"/>
              <a:gd name="connsiteY0" fmla="*/ 0 h 1592338"/>
              <a:gd name="connsiteX1" fmla="*/ 1404894 w 1404894"/>
              <a:gd name="connsiteY1" fmla="*/ 0 h 1592338"/>
              <a:gd name="connsiteX2" fmla="*/ 1404894 w 1404894"/>
              <a:gd name="connsiteY2" fmla="*/ 1592338 h 1592338"/>
              <a:gd name="connsiteX3" fmla="*/ 0 w 1404894"/>
              <a:gd name="connsiteY3" fmla="*/ 1592338 h 1592338"/>
              <a:gd name="connsiteX4" fmla="*/ 0 w 1404894"/>
              <a:gd name="connsiteY4" fmla="*/ 0 h 159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4894" h="1592338">
                <a:moveTo>
                  <a:pt x="0" y="0"/>
                </a:moveTo>
                <a:lnTo>
                  <a:pt x="1404894" y="0"/>
                </a:lnTo>
                <a:lnTo>
                  <a:pt x="1404894" y="1592338"/>
                </a:lnTo>
                <a:lnTo>
                  <a:pt x="0" y="15923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6" tIns="92456" rIns="92456" bIns="92456" numCol="1" spcCol="1270" anchor="b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Тапсырылған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балаларды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есепке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алады</a:t>
            </a:r>
            <a:endParaRPr lang="ru-RU" sz="1600" kern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9935394" y="3933542"/>
            <a:ext cx="398084" cy="39808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370" y="1868418"/>
            <a:ext cx="525330" cy="52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05375" y="2808825"/>
            <a:ext cx="11686624" cy="1150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5374" y="4131792"/>
            <a:ext cx="11686624" cy="1150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3"/>
            <a:ext cx="12191999" cy="152743"/>
          </a:xfrm>
          <a:prstGeom prst="rect">
            <a:avLst/>
          </a:prstGeom>
          <a:solidFill>
            <a:srgbClr val="2E6C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" y="6705257"/>
            <a:ext cx="12191999" cy="15274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00231" y="517177"/>
            <a:ext cx="7791557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ШАРТ ЖӘНЕ БАЛА ҚОНАҚТАЙТЫН ОТБАСЫНА ЖІБЕРУ</a:t>
            </a:r>
            <a:endParaRPr lang="ru-RU" sz="2400" b="1" dirty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6384" y="1261751"/>
            <a:ext cx="72309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Шарт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(ҚР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Кодексінің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137-1-бабына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сәйкес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) бала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тұрғылықты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органмен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жасалады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—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бала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үшін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жеке-жеке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endParaRPr lang="ru-RU" sz="16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Ұйым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әрбір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бала беру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жағдайы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жеке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бұйрық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шығарады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2057" y="2845269"/>
            <a:ext cx="108179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Ұйым</a:t>
            </a:r>
            <a:r>
              <a:rPr lang="ru-RU" sz="16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ұсынады</a:t>
            </a:r>
            <a:r>
              <a:rPr lang="ru-RU" sz="1600" b="1" dirty="0" smtClean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Баланың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жеке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басын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куәландыратын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құжаттың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нотариалды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расталған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көшірмесін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Қонақтайтын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отбасына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қажетті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медициналық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құжаттарды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Психологиялық-педагогикалық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сүйемелдеуде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көмек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көрсетеді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2056" y="4162804"/>
            <a:ext cx="9410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Шартты</a:t>
            </a:r>
            <a:r>
              <a:rPr lang="ru-RU" sz="16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мерзімінен</a:t>
            </a:r>
            <a:r>
              <a:rPr lang="ru-RU" sz="16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бұрын</a:t>
            </a:r>
            <a:r>
              <a:rPr lang="ru-RU" sz="16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бұзу</a:t>
            </a:r>
            <a:r>
              <a:rPr lang="ru-RU" sz="1600" b="1" dirty="0">
                <a:solidFill>
                  <a:srgbClr val="2E6CA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1600" b="1" dirty="0" smtClean="0">
              <a:solidFill>
                <a:srgbClr val="2E6CA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Отбасының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бастамасы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құрметті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себептер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Орган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ұйымның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бастамасы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қолайсыз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жағдайлар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).</a:t>
            </a:r>
          </a:p>
          <a:p>
            <a:pPr marL="342900" indent="-342900">
              <a:buClr>
                <a:schemeClr val="accent4"/>
              </a:buClr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Баланы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қамқоршылыққа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қабылдаушы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отбасыға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патронатқа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немесе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асырап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алуға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беру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кезінде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0072" y="5599390"/>
            <a:ext cx="9866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Өмір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мен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денсаулыққа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қауіп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төнген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жағдайда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—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қорғаншылық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органы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баланы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шұғыл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түрде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алып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кетеді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ru-RU" sz="16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Қонақтайтын</a:t>
            </a:r>
            <a:r>
              <a:rPr lang="ru-RU" sz="16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отбасына</a:t>
            </a:r>
            <a:r>
              <a:rPr lang="ru-RU" sz="16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беру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заңды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өкілдердің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міндеттерін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жоймайды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ru-RU" sz="1600" b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Баланың</a:t>
            </a:r>
            <a:r>
              <a:rPr lang="ru-RU" sz="16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бақылауы</a:t>
            </a:r>
            <a:r>
              <a:rPr lang="ru-RU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—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қонақтайтын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отбасының</a:t>
            </a:r>
            <a:r>
              <a:rPr lang="ru-RU" sz="1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тұрғылықты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жері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бойынша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орган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жүзеге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асырады</a:t>
            </a:r>
            <a:r>
              <a:rPr lang="ru-RU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5376" y="1314954"/>
            <a:ext cx="429503" cy="42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376" y="1937020"/>
            <a:ext cx="429503" cy="4295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2590800"/>
            <a:ext cx="12192000" cy="0"/>
          </a:xfrm>
          <a:prstGeom prst="line">
            <a:avLst/>
          </a:prstGeom>
          <a:ln w="1905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651224" y="5533731"/>
            <a:ext cx="10110470" cy="954986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086" y="1350998"/>
            <a:ext cx="352082" cy="3520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897" y="5624384"/>
            <a:ext cx="773680" cy="7736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086" y="1971047"/>
            <a:ext cx="352082" cy="35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667</Words>
  <Application>Microsoft Office PowerPoint</Application>
  <PresentationFormat>Широкоэкранный</PresentationFormat>
  <Paragraphs>90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Century Schoolbook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83</cp:revision>
  <dcterms:created xsi:type="dcterms:W3CDTF">2025-04-14T17:11:09Z</dcterms:created>
  <dcterms:modified xsi:type="dcterms:W3CDTF">2025-05-23T13:09:36Z</dcterms:modified>
</cp:coreProperties>
</file>